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775" r:id="rId2"/>
  </p:sldMasterIdLst>
  <p:notesMasterIdLst>
    <p:notesMasterId r:id="rId17"/>
  </p:notesMasterIdLst>
  <p:sldIdLst>
    <p:sldId id="3733" r:id="rId3"/>
    <p:sldId id="3742" r:id="rId4"/>
    <p:sldId id="3740" r:id="rId5"/>
    <p:sldId id="3744" r:id="rId6"/>
    <p:sldId id="3656" r:id="rId7"/>
    <p:sldId id="275" r:id="rId8"/>
    <p:sldId id="278" r:id="rId9"/>
    <p:sldId id="3737" r:id="rId10"/>
    <p:sldId id="281" r:id="rId11"/>
    <p:sldId id="3738" r:id="rId12"/>
    <p:sldId id="277" r:id="rId13"/>
    <p:sldId id="3739" r:id="rId14"/>
    <p:sldId id="3741" r:id="rId15"/>
    <p:sldId id="36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32795D7-73F7-3403-B483-3114F966ADD8}" name="Margeaux dos Santos" initials="Md" userId="S::mds@cluedin.com::f4021ffd-9672-40ec-aeca-4c8f844c280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0C0"/>
    <a:srgbClr val="ACB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91" autoAdjust="0"/>
    <p:restoredTop sz="91311" autoAdjust="0"/>
  </p:normalViewPr>
  <p:slideViewPr>
    <p:cSldViewPr snapToGrid="0">
      <p:cViewPr varScale="1">
        <p:scale>
          <a:sx n="97" d="100"/>
          <a:sy n="97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8/10/relationships/authors" Target="author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jpe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svg>
</file>

<file path=ppt/media/image27.jpeg>
</file>

<file path=ppt/media/image28.png>
</file>

<file path=ppt/media/image29.sv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D78447-3AC3-458A-A3B0-AFC48D9F0009}" type="datetimeFigureOut">
              <a:rPr lang="en-GB" smtClean="0"/>
              <a:t>17/09/2025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530DA-85F2-4A2F-9AE7-D3162FDC78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66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1E1362-0C3E-D143-921B-DB90326FF4D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3411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Data engineer role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1E1362-0C3E-D143-921B-DB90326FF4D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8118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Include the required audience</a:t>
            </a:r>
          </a:p>
          <a:p>
            <a:r>
              <a:rPr lang="en-GB" dirty="0"/>
              <a:t>MS integration? One presentation to explain the different integrations.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530DA-85F2-4A2F-9AE7-D3162FDC788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455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Suggested timeline and time period to complete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530DA-85F2-4A2F-9AE7-D3162FDC788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7631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530DA-85F2-4A2F-9AE7-D3162FDC7889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681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lot: limited to most important </a:t>
            </a:r>
            <a:r>
              <a:rPr lang="en-GB" dirty="0" err="1"/>
              <a:t>ie</a:t>
            </a:r>
            <a:r>
              <a:rPr lang="en-GB" dirty="0"/>
              <a:t> getting started, release notes, key terms &amp;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1E1362-0C3E-D143-921B-DB90326FF4D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9213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6846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8748" y="2694746"/>
            <a:ext cx="5753652" cy="157245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45731614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4378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516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30612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0460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3857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366140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6325096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/>
        </p:nvSpPr>
        <p:spPr>
          <a:xfrm>
            <a:off x="8988782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366140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6325096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/>
        </p:nvSpPr>
        <p:spPr>
          <a:xfrm>
            <a:off x="8988782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364748696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4558770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811981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4558770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811981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4004076858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6410288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6410288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 dirty="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286147893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50050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13737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8310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50050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13737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310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42957434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41731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41731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14138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14138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980368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8967779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text here</a:t>
            </a:r>
            <a:endParaRPr lang="en-LT" dirty="0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8928" y="1798485"/>
            <a:ext cx="471017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8929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Add title here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3002426144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6B13A9-D6F2-A4EC-5249-4EBDDE615453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F2F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16">
            <a:extLst>
              <a:ext uri="{FF2B5EF4-FFF2-40B4-BE49-F238E27FC236}">
                <a16:creationId xmlns:a16="http://schemas.microsoft.com/office/drawing/2014/main" id="{F50F15AD-973F-379F-38DE-CD0C141D20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406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10515600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381702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/>
        </p:nvSpPr>
        <p:spPr>
          <a:xfrm>
            <a:off x="0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260511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/>
        </p:nvSpPr>
        <p:spPr>
          <a:xfrm>
            <a:off x="8499231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08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08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44338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/>
        </p:nvSpPr>
        <p:spPr>
          <a:xfrm>
            <a:off x="-771" y="0"/>
            <a:ext cx="3692770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01096821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4968922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23378" y="1551842"/>
            <a:ext cx="5130421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4261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817821" y="2823706"/>
            <a:ext cx="10556358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3600" spc="-150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3600" spc="-150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42672500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-Slide-logoBG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766219"/>
            <a:ext cx="1051560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divider slide</a:t>
            </a:r>
          </a:p>
        </p:txBody>
      </p:sp>
    </p:spTree>
    <p:extLst>
      <p:ext uri="{BB962C8B-B14F-4D97-AF65-F5344CB8AC3E}">
        <p14:creationId xmlns:p14="http://schemas.microsoft.com/office/powerpoint/2010/main" val="16717733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-Slide-blank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766219"/>
            <a:ext cx="1051560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divider slide</a:t>
            </a:r>
          </a:p>
        </p:txBody>
      </p:sp>
    </p:spTree>
    <p:extLst>
      <p:ext uri="{BB962C8B-B14F-4D97-AF65-F5344CB8AC3E}">
        <p14:creationId xmlns:p14="http://schemas.microsoft.com/office/powerpoint/2010/main" val="1082267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9894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416832603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6846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8748" y="2694746"/>
            <a:ext cx="5753652" cy="157245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30901661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68460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9894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25699220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 userDrawn="1"/>
        </p:nvSpPr>
        <p:spPr>
          <a:xfrm>
            <a:off x="9558622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 userDrawn="1"/>
        </p:nvSpPr>
        <p:spPr>
          <a:xfrm>
            <a:off x="6924216" y="2656304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 userDrawn="1"/>
        </p:nvSpPr>
        <p:spPr>
          <a:xfrm>
            <a:off x="4289808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 userDrawn="1"/>
        </p:nvSpPr>
        <p:spPr>
          <a:xfrm>
            <a:off x="4289808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 userDrawn="1"/>
        </p:nvSpPr>
        <p:spPr>
          <a:xfrm>
            <a:off x="4289808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 userDrawn="1"/>
        </p:nvSpPr>
        <p:spPr>
          <a:xfrm>
            <a:off x="6924216" y="-407726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 userDrawn="1"/>
        </p:nvSpPr>
        <p:spPr>
          <a:xfrm>
            <a:off x="6924216" y="572033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 userDrawn="1"/>
        </p:nvSpPr>
        <p:spPr>
          <a:xfrm>
            <a:off x="9558622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 userDrawn="1"/>
        </p:nvSpPr>
        <p:spPr>
          <a:xfrm>
            <a:off x="9558622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 userDrawn="1"/>
        </p:nvSpPr>
        <p:spPr>
          <a:xfrm>
            <a:off x="4473357" y="218925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4146597"/>
            <a:ext cx="342878" cy="3428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 userDrawn="1"/>
        </p:nvSpPr>
        <p:spPr>
          <a:xfrm>
            <a:off x="7143994" y="30054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4962835"/>
            <a:ext cx="342878" cy="34287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 userDrawn="1"/>
        </p:nvSpPr>
        <p:spPr>
          <a:xfrm>
            <a:off x="9773342" y="215047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4107819"/>
            <a:ext cx="342878" cy="342878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4114800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496791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410781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1634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7931675" y="568052"/>
            <a:ext cx="3119606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4637989" y="310108"/>
            <a:ext cx="3119606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 userDrawn="1"/>
        </p:nvSpPr>
        <p:spPr>
          <a:xfrm>
            <a:off x="7931675" y="3632082"/>
            <a:ext cx="3119606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4869645" y="68440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36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8151453" y="91723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36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 userDrawn="1"/>
        </p:nvSpPr>
        <p:spPr>
          <a:xfrm>
            <a:off x="4637989" y="3374138"/>
            <a:ext cx="3119606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4855499" y="3709660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36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8151453" y="3971283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36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55499" y="261633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69645" y="564158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5913" y="2861872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45913" y="5765328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8213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 userDrawn="1"/>
        </p:nvSpPr>
        <p:spPr>
          <a:xfrm>
            <a:off x="6928780" y="382801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 userDrawn="1"/>
        </p:nvSpPr>
        <p:spPr>
          <a:xfrm>
            <a:off x="4289807" y="330847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 userDrawn="1"/>
        </p:nvSpPr>
        <p:spPr>
          <a:xfrm>
            <a:off x="9558624" y="220399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6924216" y="76398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4289808" y="24444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4473357" y="61874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6091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7143994" y="11131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70518"/>
            <a:ext cx="342878" cy="34287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4504528" y="364399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82419" y="5601343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7143994" y="4011821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5969166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4289808" y="6345095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6924215" y="-226126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59211" y="255066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73357" y="557592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38454" y="30578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38454" y="596126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 userDrawn="1"/>
        </p:nvSpPr>
        <p:spPr>
          <a:xfrm>
            <a:off x="9778402" y="2553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6293" y="4510523"/>
            <a:ext cx="342878" cy="342878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16553" y="448508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 userDrawn="1"/>
        </p:nvSpPr>
        <p:spPr>
          <a:xfrm>
            <a:off x="9558624" y="-85061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 userDrawn="1"/>
        </p:nvSpPr>
        <p:spPr>
          <a:xfrm>
            <a:off x="9558624" y="5257957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263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 userDrawn="1"/>
        </p:nvSpPr>
        <p:spPr>
          <a:xfrm>
            <a:off x="9558622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 userDrawn="1"/>
        </p:nvSpPr>
        <p:spPr>
          <a:xfrm>
            <a:off x="6924216" y="74238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 userDrawn="1"/>
        </p:nvSpPr>
        <p:spPr>
          <a:xfrm>
            <a:off x="4289808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 userDrawn="1"/>
        </p:nvSpPr>
        <p:spPr>
          <a:xfrm>
            <a:off x="4473357" y="6165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3917"/>
            <a:ext cx="342878" cy="3428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 userDrawn="1"/>
        </p:nvSpPr>
        <p:spPr>
          <a:xfrm>
            <a:off x="7143994" y="1091572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48917"/>
            <a:ext cx="342878" cy="34287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 userDrawn="1"/>
        </p:nvSpPr>
        <p:spPr>
          <a:xfrm>
            <a:off x="9773342" y="57779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2587767"/>
            <a:ext cx="342878" cy="342878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 userDrawn="1"/>
        </p:nvSpPr>
        <p:spPr>
          <a:xfrm>
            <a:off x="9558622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 userDrawn="1"/>
        </p:nvSpPr>
        <p:spPr>
          <a:xfrm>
            <a:off x="6924216" y="3814770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 userDrawn="1"/>
        </p:nvSpPr>
        <p:spPr>
          <a:xfrm>
            <a:off x="4289808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 userDrawn="1"/>
        </p:nvSpPr>
        <p:spPr>
          <a:xfrm>
            <a:off x="4473357" y="368895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5646301"/>
            <a:ext cx="342878" cy="34287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 userDrawn="1"/>
        </p:nvSpPr>
        <p:spPr>
          <a:xfrm>
            <a:off x="7143994" y="416395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6121301"/>
            <a:ext cx="342878" cy="342878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 userDrawn="1"/>
        </p:nvSpPr>
        <p:spPr>
          <a:xfrm>
            <a:off x="9773342" y="3650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5659012"/>
            <a:ext cx="342878" cy="342878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 userDrawn="1"/>
        </p:nvSpPr>
        <p:spPr>
          <a:xfrm>
            <a:off x="4289808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 userDrawn="1"/>
        </p:nvSpPr>
        <p:spPr>
          <a:xfrm>
            <a:off x="6924214" y="-2297689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 userDrawn="1"/>
        </p:nvSpPr>
        <p:spPr>
          <a:xfrm>
            <a:off x="9556752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609586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25347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82145" y="304939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19601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2358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0627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9866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688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/>
        </p:nvSpPr>
        <p:spPr>
          <a:xfrm>
            <a:off x="9558622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/>
        </p:nvSpPr>
        <p:spPr>
          <a:xfrm>
            <a:off x="6924216" y="2656304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/>
        </p:nvSpPr>
        <p:spPr>
          <a:xfrm>
            <a:off x="4289808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/>
        </p:nvSpPr>
        <p:spPr>
          <a:xfrm>
            <a:off x="4289808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/>
        </p:nvSpPr>
        <p:spPr>
          <a:xfrm>
            <a:off x="4289808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/>
        </p:nvSpPr>
        <p:spPr>
          <a:xfrm>
            <a:off x="6924216" y="-407726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/>
        </p:nvSpPr>
        <p:spPr>
          <a:xfrm>
            <a:off x="6924216" y="572033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/>
        </p:nvSpPr>
        <p:spPr>
          <a:xfrm>
            <a:off x="9558622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/>
        </p:nvSpPr>
        <p:spPr>
          <a:xfrm>
            <a:off x="9558622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/>
        </p:nvSpPr>
        <p:spPr>
          <a:xfrm>
            <a:off x="4473357" y="218925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4146597"/>
            <a:ext cx="342878" cy="3428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/>
        </p:nvSpPr>
        <p:spPr>
          <a:xfrm>
            <a:off x="7143994" y="30054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4962835"/>
            <a:ext cx="342878" cy="34287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/>
        </p:nvSpPr>
        <p:spPr>
          <a:xfrm>
            <a:off x="9773342" y="215047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4107819"/>
            <a:ext cx="342878" cy="342878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4114800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496791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410781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23178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0706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6431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119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9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366140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6325096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 userDrawn="1"/>
        </p:nvSpPr>
        <p:spPr>
          <a:xfrm>
            <a:off x="8988782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366140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6325096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 userDrawn="1"/>
        </p:nvSpPr>
        <p:spPr>
          <a:xfrm>
            <a:off x="8988782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494689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4558770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811981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4558770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811981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2098162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6410288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6410288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305379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50050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13737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8310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50050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13737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310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7070186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41731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41731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14138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14138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30676935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8928" y="1798485"/>
            <a:ext cx="471017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8929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5514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8648112" y="688573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6013704" y="16903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/>
        </p:nvSpPr>
        <p:spPr>
          <a:xfrm>
            <a:off x="8648112" y="3752603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6197253" y="54333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7875143" y="2500677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8867890" y="1037759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0545781" y="2995104"/>
            <a:ext cx="342878" cy="342878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/>
        </p:nvSpPr>
        <p:spPr>
          <a:xfrm>
            <a:off x="6013704" y="323306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6228424" y="356858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7906315" y="5525929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8867890" y="393640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0545781" y="5893752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6013704" y="6269681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8648111" y="-23366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3107" y="2475255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dirty="0"/>
              <a:t>Section Title</a:t>
            </a:r>
            <a:endParaRPr lang="en-LT" dirty="0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7253" y="55005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62350" y="298239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862350" y="588584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11678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963134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10515600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66695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 userDrawn="1"/>
        </p:nvSpPr>
        <p:spPr>
          <a:xfrm>
            <a:off x="0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95378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 userDrawn="1"/>
        </p:nvSpPr>
        <p:spPr>
          <a:xfrm>
            <a:off x="8499231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08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08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6642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 userDrawn="1"/>
        </p:nvSpPr>
        <p:spPr>
          <a:xfrm>
            <a:off x="-771" y="0"/>
            <a:ext cx="3692770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8593592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4968922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23378" y="1551842"/>
            <a:ext cx="5130421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7427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817821" y="3100705"/>
            <a:ext cx="1055635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Trusted data. Powerful connections. </a:t>
            </a:r>
          </a:p>
        </p:txBody>
      </p:sp>
    </p:spTree>
    <p:extLst>
      <p:ext uri="{BB962C8B-B14F-4D97-AF65-F5344CB8AC3E}">
        <p14:creationId xmlns:p14="http://schemas.microsoft.com/office/powerpoint/2010/main" val="3345172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/>
        </p:nvSpPr>
        <p:spPr>
          <a:xfrm>
            <a:off x="6928780" y="382801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/>
        </p:nvSpPr>
        <p:spPr>
          <a:xfrm>
            <a:off x="4289807" y="330847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/>
        </p:nvSpPr>
        <p:spPr>
          <a:xfrm>
            <a:off x="9558624" y="220399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6924216" y="76398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4289808" y="24444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4473357" y="61874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6091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7143994" y="11131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70518"/>
            <a:ext cx="342878" cy="34287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4504528" y="364399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82419" y="5601343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7143994" y="4011821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5969166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4289808" y="6345095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6924215" y="-226126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59211" y="255066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73357" y="557592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38454" y="30578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38454" y="596126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/>
        </p:nvSpPr>
        <p:spPr>
          <a:xfrm>
            <a:off x="9778402" y="2553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6293" y="4510523"/>
            <a:ext cx="342878" cy="342878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16553" y="448508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/>
        </p:nvSpPr>
        <p:spPr>
          <a:xfrm>
            <a:off x="9558624" y="-85061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/>
        </p:nvSpPr>
        <p:spPr>
          <a:xfrm>
            <a:off x="9558624" y="5257957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1464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/>
        </p:nvSpPr>
        <p:spPr>
          <a:xfrm>
            <a:off x="9558622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/>
        </p:nvSpPr>
        <p:spPr>
          <a:xfrm>
            <a:off x="6924216" y="74238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/>
        </p:nvSpPr>
        <p:spPr>
          <a:xfrm>
            <a:off x="4289808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/>
        </p:nvSpPr>
        <p:spPr>
          <a:xfrm>
            <a:off x="4473357" y="6165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3917"/>
            <a:ext cx="342878" cy="3428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/>
        </p:nvSpPr>
        <p:spPr>
          <a:xfrm>
            <a:off x="7143994" y="1091572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48917"/>
            <a:ext cx="342878" cy="34287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/>
        </p:nvSpPr>
        <p:spPr>
          <a:xfrm>
            <a:off x="9773342" y="57779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2587767"/>
            <a:ext cx="342878" cy="342878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/>
        </p:nvSpPr>
        <p:spPr>
          <a:xfrm>
            <a:off x="9558622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/>
        </p:nvSpPr>
        <p:spPr>
          <a:xfrm>
            <a:off x="6924216" y="3814770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/>
        </p:nvSpPr>
        <p:spPr>
          <a:xfrm>
            <a:off x="4289808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/>
        </p:nvSpPr>
        <p:spPr>
          <a:xfrm>
            <a:off x="4473357" y="368895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5646301"/>
            <a:ext cx="342878" cy="34287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/>
        </p:nvSpPr>
        <p:spPr>
          <a:xfrm>
            <a:off x="7143994" y="416395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6121301"/>
            <a:ext cx="342878" cy="342878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/>
        </p:nvSpPr>
        <p:spPr>
          <a:xfrm>
            <a:off x="9773342" y="3650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5659012"/>
            <a:ext cx="342878" cy="342878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/>
        </p:nvSpPr>
        <p:spPr>
          <a:xfrm>
            <a:off x="4289808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/>
        </p:nvSpPr>
        <p:spPr>
          <a:xfrm>
            <a:off x="6924214" y="-2297689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/>
        </p:nvSpPr>
        <p:spPr>
          <a:xfrm>
            <a:off x="9556752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609586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25347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82145" y="304939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19601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64972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7994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95810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55.xml"/><Relationship Id="rId3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5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52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8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51.xml"/><Relationship Id="rId27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6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19418"/>
            <a:ext cx="10515600" cy="4657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3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  <p:sldLayoutId id="2147483762" r:id="rId18"/>
    <p:sldLayoutId id="2147483763" r:id="rId19"/>
    <p:sldLayoutId id="2147483764" r:id="rId20"/>
    <p:sldLayoutId id="2147483765" r:id="rId21"/>
    <p:sldLayoutId id="2147483766" r:id="rId22"/>
    <p:sldLayoutId id="2147483767" r:id="rId23"/>
    <p:sldLayoutId id="2147483768" r:id="rId24"/>
    <p:sldLayoutId id="2147483769" r:id="rId25"/>
    <p:sldLayoutId id="2147483770" r:id="rId26"/>
    <p:sldLayoutId id="2147483771" r:id="rId27"/>
    <p:sldLayoutId id="2147483773" r:id="rId28"/>
    <p:sldLayoutId id="2147483774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2400"/>
        </a:lnSpc>
        <a:spcBef>
          <a:spcPts val="10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6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19418"/>
            <a:ext cx="10515600" cy="4657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12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2400"/>
        </a:lnSpc>
        <a:spcBef>
          <a:spcPts val="10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5.png"/><Relationship Id="rId7" Type="http://schemas.openxmlformats.org/officeDocument/2006/relationships/image" Target="../media/image32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1.png"/><Relationship Id="rId5" Type="http://schemas.openxmlformats.org/officeDocument/2006/relationships/hyperlink" Target="https://documentation.cluedin.net/quick-feature-tour" TargetMode="External"/><Relationship Id="rId4" Type="http://schemas.openxmlformats.org/officeDocument/2006/relationships/image" Target="../media/image30.svg"/><Relationship Id="rId9" Type="http://schemas.openxmlformats.org/officeDocument/2006/relationships/image" Target="../media/image34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documentation.cluedin.net/release-notes" TargetMode="External"/><Relationship Id="rId3" Type="http://schemas.openxmlformats.org/officeDocument/2006/relationships/image" Target="../media/image27.jpeg"/><Relationship Id="rId7" Type="http://schemas.openxmlformats.org/officeDocument/2006/relationships/hyperlink" Target="https://documentation.cluedin.net/getting-starte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documentation.cluedin.net/key-terms-and-features" TargetMode="External"/><Relationship Id="rId5" Type="http://schemas.openxmlformats.org/officeDocument/2006/relationships/image" Target="../media/image36.svg"/><Relationship Id="rId10" Type="http://schemas.openxmlformats.org/officeDocument/2006/relationships/image" Target="../media/image29.svg"/><Relationship Id="rId4" Type="http://schemas.openxmlformats.org/officeDocument/2006/relationships/image" Target="../media/image35.png"/><Relationship Id="rId9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6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6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documentation.cluedin.net/kb/how-to-use-tags-with-golden-records-and-data-parts#what-are-tags" TargetMode="External"/><Relationship Id="rId13" Type="http://schemas.openxmlformats.org/officeDocument/2006/relationships/hyperlink" Target="https://documentation.cluedin.net/preparation/enricher" TargetMode="External"/><Relationship Id="rId3" Type="http://schemas.openxmlformats.org/officeDocument/2006/relationships/hyperlink" Target="https://documentation.cluedin.net/getting-started/data-ingestion" TargetMode="External"/><Relationship Id="rId7" Type="http://schemas.openxmlformats.org/officeDocument/2006/relationships/hyperlink" Target="https://documentation.cluedin.net/getting-started/rule-builder" TargetMode="External"/><Relationship Id="rId12" Type="http://schemas.openxmlformats.org/officeDocument/2006/relationships/hyperlink" Target="https://documentation.cluedin.net/getting-started/data-deduplicat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documentation.cluedin.net/getting-started/manual-data-cleaning" TargetMode="External"/><Relationship Id="rId11" Type="http://schemas.openxmlformats.org/officeDocument/2006/relationships/hyperlink" Target="https://documentation.cluedin.net/training/fundamentals/building-a-single-customer-view#part-3" TargetMode="External"/><Relationship Id="rId5" Type="http://schemas.openxmlformats.org/officeDocument/2006/relationships/hyperlink" Target="https://documentation.cluedin.net/key-terms-and-features/golden-records" TargetMode="External"/><Relationship Id="rId15" Type="http://schemas.openxmlformats.org/officeDocument/2006/relationships/hyperlink" Target="https://documentation.cluedin.net/microsoft-integration" TargetMode="External"/><Relationship Id="rId10" Type="http://schemas.openxmlformats.org/officeDocument/2006/relationships/hyperlink" Target="https://documentation.cluedin.net/key-terms-and-features/entity-codes" TargetMode="External"/><Relationship Id="rId4" Type="http://schemas.openxmlformats.org/officeDocument/2006/relationships/hyperlink" Target="https://documentation.cluedin.net/key-terms-and-features/search" TargetMode="External"/><Relationship Id="rId9" Type="http://schemas.openxmlformats.org/officeDocument/2006/relationships/hyperlink" Target="https://documentation.cluedin.net/integration/additional-operations-on-records/monitoring" TargetMode="External"/><Relationship Id="rId14" Type="http://schemas.openxmlformats.org/officeDocument/2006/relationships/hyperlink" Target="https://documentation.cluedin.net/consume/stream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D12968-2F6E-788B-5FC8-CAE514D8BD8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38237" y="3429000"/>
            <a:ext cx="6146038" cy="1572454"/>
          </a:xfrm>
        </p:spPr>
        <p:txBody>
          <a:bodyPr/>
          <a:lstStyle/>
          <a:p>
            <a:r>
              <a:rPr lang="en-US" dirty="0"/>
              <a:t>Welcome to the </a:t>
            </a:r>
            <a:r>
              <a:rPr lang="en-US" dirty="0" err="1"/>
              <a:t>CluedIn</a:t>
            </a:r>
            <a:r>
              <a:rPr lang="en-US" dirty="0"/>
              <a:t> community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1583621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1C78ED-F701-5370-642D-BC52827A9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T" dirty="0"/>
              <a:t>03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3C3E4C-7443-58AB-87BB-E6A1A028E5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LT" dirty="0"/>
              <a:t>Training timeline overview</a:t>
            </a:r>
          </a:p>
        </p:txBody>
      </p:sp>
    </p:spTree>
    <p:extLst>
      <p:ext uri="{BB962C8B-B14F-4D97-AF65-F5344CB8AC3E}">
        <p14:creationId xmlns:p14="http://schemas.microsoft.com/office/powerpoint/2010/main" val="3664900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FAACAC13-FD86-3833-A3DE-E12001831F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619" y="1835149"/>
            <a:ext cx="2592589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37373A"/>
              </a:solidFill>
              <a:effectLst/>
              <a:uLnTx/>
              <a:uFillTx/>
              <a:latin typeface="Open Sans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C8755F4-DB8A-A380-57EF-A23BAAF4BB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400327"/>
              </p:ext>
            </p:extLst>
          </p:nvPr>
        </p:nvGraphicFramePr>
        <p:xfrm>
          <a:off x="536713" y="1779104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2182167295"/>
                    </a:ext>
                  </a:extLst>
                </a:gridCol>
              </a:tblGrid>
              <a:tr h="11927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277224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9F88183-6F5A-A4FB-2179-90C9221C8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934245"/>
              </p:ext>
            </p:extLst>
          </p:nvPr>
        </p:nvGraphicFramePr>
        <p:xfrm>
          <a:off x="0" y="0"/>
          <a:ext cx="12192000" cy="6858003"/>
        </p:xfrm>
        <a:graphic>
          <a:graphicData uri="http://schemas.openxmlformats.org/drawingml/2006/table">
            <a:tbl>
              <a:tblPr/>
              <a:tblGrid>
                <a:gridCol w="3752580">
                  <a:extLst>
                    <a:ext uri="{9D8B030D-6E8A-4147-A177-3AD203B41FA5}">
                      <a16:colId xmlns:a16="http://schemas.microsoft.com/office/drawing/2014/main" val="2621636419"/>
                    </a:ext>
                  </a:extLst>
                </a:gridCol>
                <a:gridCol w="5219340">
                  <a:extLst>
                    <a:ext uri="{9D8B030D-6E8A-4147-A177-3AD203B41FA5}">
                      <a16:colId xmlns:a16="http://schemas.microsoft.com/office/drawing/2014/main" val="3887409020"/>
                    </a:ext>
                  </a:extLst>
                </a:gridCol>
                <a:gridCol w="3220080">
                  <a:extLst>
                    <a:ext uri="{9D8B030D-6E8A-4147-A177-3AD203B41FA5}">
                      <a16:colId xmlns:a16="http://schemas.microsoft.com/office/drawing/2014/main" val="2138541210"/>
                    </a:ext>
                  </a:extLst>
                </a:gridCol>
              </a:tblGrid>
              <a:tr h="538813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PHASE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DURATION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580894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Ingestion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hr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806603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Search &amp; golden records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2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1013381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transformation: clean projects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8048926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transformation: rules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4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6634749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transformation: tagging &amp; monitoring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5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194741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Deduplication: identifiers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6 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1820318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Deduplication: deduplication projects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7 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9494806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Enrichment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8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4168804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Streaming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798189"/>
                  </a:ext>
                </a:extLst>
              </a:tr>
              <a:tr h="6319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Microsoft integrations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 10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33970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5504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65202F-7654-FB7D-648A-8E5D6E4FE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T" dirty="0"/>
              <a:t>04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EA1355-0749-DAC0-C79B-09D2E1CEA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LT" dirty="0"/>
              <a:t>Prepare for training session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1FD54-E3B6-5E64-CC05-1D2A9109C0DF}"/>
              </a:ext>
            </a:extLst>
          </p:cNvPr>
          <p:cNvSpPr txBox="1"/>
          <p:nvPr/>
        </p:nvSpPr>
        <p:spPr>
          <a:xfrm>
            <a:off x="838200" y="4625440"/>
            <a:ext cx="5877910" cy="683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360"/>
              </a:lnSpc>
            </a:pPr>
            <a:r>
              <a:rPr lang="en-GB" dirty="0"/>
              <a:t>With the right preparation, you’ll get the most value from your CluedIn training sessions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159556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F146E-EEBD-B4BB-59CB-17C00DE83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0214"/>
            <a:ext cx="10515600" cy="1016788"/>
          </a:xfrm>
        </p:spPr>
        <p:txBody>
          <a:bodyPr>
            <a:norm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How to prepare for the training sessions:</a:t>
            </a:r>
            <a:endParaRPr lang="en-LT" sz="3200" b="1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B7A9AF-FB58-BFF4-0DCD-284FD968E1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13</a:t>
            </a:fld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CBD673-52A3-2D06-3EBB-F286A89B26A3}"/>
              </a:ext>
            </a:extLst>
          </p:cNvPr>
          <p:cNvSpPr/>
          <p:nvPr/>
        </p:nvSpPr>
        <p:spPr>
          <a:xfrm>
            <a:off x="1023582" y="2750024"/>
            <a:ext cx="4808561" cy="2477069"/>
          </a:xfrm>
          <a:prstGeom prst="roundRect">
            <a:avLst>
              <a:gd name="adj" fmla="val 730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65FB8-E82A-BDFF-00B8-D6E02773C4C2}"/>
              </a:ext>
            </a:extLst>
          </p:cNvPr>
          <p:cNvSpPr txBox="1"/>
          <p:nvPr/>
        </p:nvSpPr>
        <p:spPr>
          <a:xfrm>
            <a:off x="1431309" y="4233369"/>
            <a:ext cx="3297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ptos" panose="020B0004020202020204"/>
                <a:ea typeface="+mn-ea"/>
                <a:cs typeface="+mn-cs"/>
              </a:rPr>
              <a:t>Ensure the right team members attend each session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25A84BA-EB95-8783-EE1D-0159D89BB585}"/>
              </a:ext>
            </a:extLst>
          </p:cNvPr>
          <p:cNvSpPr/>
          <p:nvPr/>
        </p:nvSpPr>
        <p:spPr>
          <a:xfrm>
            <a:off x="6359857" y="2750024"/>
            <a:ext cx="4808561" cy="2477069"/>
          </a:xfrm>
          <a:prstGeom prst="roundRect">
            <a:avLst>
              <a:gd name="adj" fmla="val 730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B573B8-6B3B-E233-2E1F-7AED4E6D650C}"/>
              </a:ext>
            </a:extLst>
          </p:cNvPr>
          <p:cNvSpPr txBox="1"/>
          <p:nvPr/>
        </p:nvSpPr>
        <p:spPr>
          <a:xfrm>
            <a:off x="6664657" y="3095160"/>
            <a:ext cx="40960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ptos" panose="020B0004020202020204"/>
                <a:ea typeface="+mn-ea"/>
                <a:cs typeface="+mn-cs"/>
              </a:rPr>
              <a:t>Take a quick tour of CluedIn to get familiar with its key features: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5DC18624-B3A5-1099-4A35-2A634DB21FA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F0554B-1CC2-9F9D-661A-825C51CBC738}"/>
              </a:ext>
            </a:extLst>
          </p:cNvPr>
          <p:cNvSpPr txBox="1"/>
          <p:nvPr/>
        </p:nvSpPr>
        <p:spPr>
          <a:xfrm>
            <a:off x="7026322" y="4571923"/>
            <a:ext cx="26084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600" dirty="0">
                <a:solidFill>
                  <a:schemeClr val="accent2"/>
                </a:solidFill>
                <a:hlinkClick r:id="rId5"/>
              </a:rPr>
              <a:t>Quick feature tour</a:t>
            </a:r>
            <a:endParaRPr lang="en-GB" sz="1600" dirty="0">
              <a:solidFill>
                <a:schemeClr val="accent2"/>
              </a:solidFill>
            </a:endParaRPr>
          </a:p>
        </p:txBody>
      </p:sp>
      <p:pic>
        <p:nvPicPr>
          <p:cNvPr id="15" name="Graphic 14" descr="Link with solid fill">
            <a:extLst>
              <a:ext uri="{FF2B5EF4-FFF2-40B4-BE49-F238E27FC236}">
                <a16:creationId xmlns:a16="http://schemas.microsoft.com/office/drawing/2014/main" id="{F9A15F11-BA12-7463-6614-0AC7F3A5C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58775" y="4631587"/>
            <a:ext cx="219780" cy="219226"/>
          </a:xfrm>
          <a:prstGeom prst="rect">
            <a:avLst/>
          </a:prstGeom>
        </p:spPr>
      </p:pic>
      <p:pic>
        <p:nvPicPr>
          <p:cNvPr id="17" name="Graphic 16" descr="Meeting with solid fill">
            <a:extLst>
              <a:ext uri="{FF2B5EF4-FFF2-40B4-BE49-F238E27FC236}">
                <a16:creationId xmlns:a16="http://schemas.microsoft.com/office/drawing/2014/main" id="{BEA4ACB6-5260-06A1-34F6-826B9F1B54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31309" y="309211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090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6329F3DF-3661-0E7D-8434-07CE1C998B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0" t="48" r="9226" b="10224"/>
          <a:stretch>
            <a:fillRect/>
          </a:stretch>
        </p:blipFill>
        <p:spPr>
          <a:xfrm flipH="1">
            <a:off x="0" y="-1"/>
            <a:ext cx="6229184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1C92345-9EA2-E97A-AD28-FA732171EC32}"/>
              </a:ext>
            </a:extLst>
          </p:cNvPr>
          <p:cNvSpPr/>
          <p:nvPr/>
        </p:nvSpPr>
        <p:spPr>
          <a:xfrm rot="10800000">
            <a:off x="0" y="-3669"/>
            <a:ext cx="6229184" cy="4282899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99000">
                <a:schemeClr val="tx1">
                  <a:lumMod val="95000"/>
                  <a:lumOff val="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DA414E-8F85-E84A-C1AA-5A611FE9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486" y="1284976"/>
            <a:ext cx="4556612" cy="1561924"/>
          </a:xfrm>
        </p:spPr>
        <p:txBody>
          <a:bodyPr>
            <a:normAutofit/>
          </a:bodyPr>
          <a:lstStyle/>
          <a:p>
            <a:pPr>
              <a:lnSpc>
                <a:spcPts val="4800"/>
              </a:lnSpc>
            </a:pPr>
            <a:r>
              <a:rPr lang="en-US" sz="4400" dirty="0">
                <a:solidFill>
                  <a:schemeClr val="bg1"/>
                </a:solidFill>
              </a:rPr>
              <a:t>Key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Resources</a:t>
            </a:r>
          </a:p>
        </p:txBody>
      </p:sp>
      <p:sp>
        <p:nvSpPr>
          <p:cNvPr id="68" name="Rectangle: Rounded Corners 9">
            <a:extLst>
              <a:ext uri="{FF2B5EF4-FFF2-40B4-BE49-F238E27FC236}">
                <a16:creationId xmlns:a16="http://schemas.microsoft.com/office/drawing/2014/main" id="{B8A7C5D1-BAC1-6BE1-9799-5827823B3264}"/>
              </a:ext>
            </a:extLst>
          </p:cNvPr>
          <p:cNvSpPr/>
          <p:nvPr/>
        </p:nvSpPr>
        <p:spPr>
          <a:xfrm>
            <a:off x="5464667" y="4214096"/>
            <a:ext cx="6377575" cy="158225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8AFCE7BF-9466-39A1-679B-6A34B0664298}"/>
              </a:ext>
            </a:extLst>
          </p:cNvPr>
          <p:cNvSpPr txBox="1">
            <a:spLocks/>
          </p:cNvSpPr>
          <p:nvPr/>
        </p:nvSpPr>
        <p:spPr>
          <a:xfrm>
            <a:off x="5913281" y="2846900"/>
            <a:ext cx="3776410" cy="8922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37373A">
                  <a:lumMod val="75000"/>
                </a:srgbClr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77B7078-7329-8F9B-AC08-A70E18B9159D}"/>
              </a:ext>
            </a:extLst>
          </p:cNvPr>
          <p:cNvSpPr txBox="1"/>
          <p:nvPr/>
        </p:nvSpPr>
        <p:spPr>
          <a:xfrm>
            <a:off x="5555041" y="4455794"/>
            <a:ext cx="21916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37373A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CluedIn documentation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B553762-7552-9A1B-EB39-8DEDD7A6780C}"/>
              </a:ext>
            </a:extLst>
          </p:cNvPr>
          <p:cNvSpPr/>
          <p:nvPr/>
        </p:nvSpPr>
        <p:spPr>
          <a:xfrm>
            <a:off x="5392419" y="4214096"/>
            <a:ext cx="111798" cy="15822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64CFBA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63" name="Content Placeholder 2">
            <a:extLst>
              <a:ext uri="{FF2B5EF4-FFF2-40B4-BE49-F238E27FC236}">
                <a16:creationId xmlns:a16="http://schemas.microsoft.com/office/drawing/2014/main" id="{7BFDE8C0-874A-57CB-71E1-71BEA0CCCA90}"/>
              </a:ext>
            </a:extLst>
          </p:cNvPr>
          <p:cNvSpPr txBox="1">
            <a:spLocks/>
          </p:cNvSpPr>
          <p:nvPr/>
        </p:nvSpPr>
        <p:spPr>
          <a:xfrm>
            <a:off x="5546633" y="4794240"/>
            <a:ext cx="2361519" cy="6143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37373A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 great place to begin your journey and stay up to date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37373A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689740E-56D3-87FA-6CA7-7F41D2F2EFB7}"/>
              </a:ext>
            </a:extLst>
          </p:cNvPr>
          <p:cNvCxnSpPr>
            <a:cxnSpLocks/>
          </p:cNvCxnSpPr>
          <p:nvPr/>
        </p:nvCxnSpPr>
        <p:spPr>
          <a:xfrm>
            <a:off x="8029743" y="4380756"/>
            <a:ext cx="0" cy="1285948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" name="Graphic 91" descr="Link with solid fill">
            <a:extLst>
              <a:ext uri="{FF2B5EF4-FFF2-40B4-BE49-F238E27FC236}">
                <a16:creationId xmlns:a16="http://schemas.microsoft.com/office/drawing/2014/main" id="{0614F4F3-411F-DEE9-21DB-AAD2541C68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4401" y="4427373"/>
            <a:ext cx="219780" cy="219226"/>
          </a:xfrm>
          <a:prstGeom prst="rect">
            <a:avLst/>
          </a:prstGeom>
        </p:spPr>
      </p:pic>
      <p:pic>
        <p:nvPicPr>
          <p:cNvPr id="93" name="Graphic 92" descr="Link with solid fill">
            <a:extLst>
              <a:ext uri="{FF2B5EF4-FFF2-40B4-BE49-F238E27FC236}">
                <a16:creationId xmlns:a16="http://schemas.microsoft.com/office/drawing/2014/main" id="{6126BAB8-49A9-9B3E-AF57-1594EDAFAD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4401" y="5302484"/>
            <a:ext cx="219780" cy="219226"/>
          </a:xfrm>
          <a:prstGeom prst="rect">
            <a:avLst/>
          </a:prstGeom>
        </p:spPr>
      </p:pic>
      <p:pic>
        <p:nvPicPr>
          <p:cNvPr id="94" name="Graphic 93" descr="Link with solid fill">
            <a:extLst>
              <a:ext uri="{FF2B5EF4-FFF2-40B4-BE49-F238E27FC236}">
                <a16:creationId xmlns:a16="http://schemas.microsoft.com/office/drawing/2014/main" id="{1A2FEDD2-0B93-58A4-28F5-5C0AA1E428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4401" y="4868045"/>
            <a:ext cx="219780" cy="21922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BA1CD4-A275-40E7-6C2F-2A53F897252E}"/>
              </a:ext>
            </a:extLst>
          </p:cNvPr>
          <p:cNvSpPr txBox="1"/>
          <p:nvPr/>
        </p:nvSpPr>
        <p:spPr>
          <a:xfrm>
            <a:off x="8473771" y="4393600"/>
            <a:ext cx="3205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hlinkClick r:id="rId6"/>
              </a:rPr>
              <a:t>Key terms and features | </a:t>
            </a:r>
            <a:r>
              <a:rPr lang="en-US" sz="1100" dirty="0" err="1">
                <a:hlinkClick r:id="rId6"/>
              </a:rPr>
              <a:t>CluedIn</a:t>
            </a:r>
            <a:r>
              <a:rPr lang="en-US" sz="1100" dirty="0">
                <a:hlinkClick r:id="rId6"/>
              </a:rPr>
              <a:t> Documentation</a:t>
            </a:r>
            <a:endParaRPr lang="en-GB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F417AC-3CED-EE84-CBC3-5C5F9FB64B02}"/>
              </a:ext>
            </a:extLst>
          </p:cNvPr>
          <p:cNvSpPr txBox="1"/>
          <p:nvPr/>
        </p:nvSpPr>
        <p:spPr>
          <a:xfrm>
            <a:off x="8473771" y="4828039"/>
            <a:ext cx="275708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>
                <a:hlinkClick r:id="rId7"/>
              </a:rPr>
              <a:t>Getting started | CluedIn Documentation</a:t>
            </a:r>
            <a:endParaRPr lang="en-GB" sz="11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A92DD1-D650-D226-FC8D-69A243667AAF}"/>
              </a:ext>
            </a:extLst>
          </p:cNvPr>
          <p:cNvSpPr txBox="1"/>
          <p:nvPr/>
        </p:nvSpPr>
        <p:spPr>
          <a:xfrm>
            <a:off x="8473771" y="5281576"/>
            <a:ext cx="291403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>
                <a:hlinkClick r:id="rId8"/>
              </a:rPr>
              <a:t>Release overview | CluedIn Documentation</a:t>
            </a:r>
            <a:endParaRPr lang="en-GB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AD9342-96DC-3AEF-DC8C-E028BF53165D}"/>
              </a:ext>
            </a:extLst>
          </p:cNvPr>
          <p:cNvSpPr txBox="1"/>
          <p:nvPr/>
        </p:nvSpPr>
        <p:spPr>
          <a:xfrm>
            <a:off x="6727392" y="3173278"/>
            <a:ext cx="485686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Have questions about CluedIn? Start with our documentation, regularly updated with how-</a:t>
            </a:r>
            <a:r>
              <a:rPr lang="en-GB" sz="1400" dirty="0" err="1">
                <a:solidFill>
                  <a:schemeClr val="bg1"/>
                </a:solidFill>
              </a:rPr>
              <a:t>tos</a:t>
            </a:r>
            <a:r>
              <a:rPr lang="en-GB" sz="1400" dirty="0">
                <a:solidFill>
                  <a:schemeClr val="bg1"/>
                </a:solidFill>
              </a:rPr>
              <a:t>, feature explainers, and practical examples.</a:t>
            </a:r>
            <a:endParaRPr lang="en-LT" sz="1400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82FB0F-FA8B-F672-2CBD-1D0AAFD3C946}"/>
              </a:ext>
            </a:extLst>
          </p:cNvPr>
          <p:cNvSpPr txBox="1">
            <a:spLocks/>
          </p:cNvSpPr>
          <p:nvPr/>
        </p:nvSpPr>
        <p:spPr>
          <a:xfrm>
            <a:off x="779849" y="331779"/>
            <a:ext cx="5367889" cy="10241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LT" sz="6600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DD598A-0AC9-CDC8-8239-6CB3A19CB71E}"/>
              </a:ext>
            </a:extLst>
          </p:cNvPr>
          <p:cNvSpPr txBox="1"/>
          <p:nvPr/>
        </p:nvSpPr>
        <p:spPr>
          <a:xfrm>
            <a:off x="5559525" y="5340883"/>
            <a:ext cx="19656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100" dirty="0">
                <a:solidFill>
                  <a:schemeClr val="accent2"/>
                </a:solidFill>
              </a:rPr>
              <a:t>Visit CluedIn Documentation</a:t>
            </a:r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044D5E72-772D-B9E9-5665-7955A149EC96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154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1CFE05E-DA98-7DF0-EBEC-D4D43DB8EC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9443" y="2859569"/>
            <a:ext cx="3658289" cy="242929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LT" sz="4800" dirty="0"/>
              <a:t>A four-level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LT" sz="4800" dirty="0"/>
              <a:t>Journey</a:t>
            </a:r>
            <a:endParaRPr lang="en-GB" sz="48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sz="15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500" dirty="0"/>
              <a:t>This training covers CluedIn Fundamentals—the starting point of a broader 4-level learning path designed to grow your mastery of the platform</a:t>
            </a:r>
            <a:endParaRPr lang="en-LT" sz="15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12FE90-5F9D-5C39-4CAD-ED5B1BF32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98701" y="1560296"/>
            <a:ext cx="1943876" cy="368300"/>
          </a:xfrm>
        </p:spPr>
        <p:txBody>
          <a:bodyPr>
            <a:normAutofit/>
          </a:bodyPr>
          <a:lstStyle/>
          <a:p>
            <a:r>
              <a:rPr lang="en-LT" sz="1600" b="1"/>
              <a:t>Fundamentals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5DC3E4E-DF39-8FA0-0E12-B0A048D47A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98700" y="4526297"/>
            <a:ext cx="2679243" cy="370483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LT" sz="1600" b="1"/>
              <a:t>Microsoft Integration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4D60735-5572-2785-B29F-5BC09442D7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64766" y="1833324"/>
            <a:ext cx="1994947" cy="368300"/>
          </a:xfrm>
        </p:spPr>
        <p:txBody>
          <a:bodyPr>
            <a:noAutofit/>
          </a:bodyPr>
          <a:lstStyle/>
          <a:p>
            <a:r>
              <a:rPr lang="en-LT" sz="1600" b="1" dirty="0"/>
              <a:t>AI &amp; Automation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089CF61-7B5E-3058-7CF1-C68243A4EA6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64765" y="4711539"/>
            <a:ext cx="2100826" cy="748167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GB" sz="1600" b="1"/>
              <a:t>Data Engineering</a:t>
            </a:r>
            <a:br>
              <a:rPr lang="en-GB" sz="1600" b="1"/>
            </a:br>
            <a:r>
              <a:rPr lang="en-GB" sz="1600" b="1"/>
              <a:t>&amp; Azure Databricks</a:t>
            </a:r>
            <a:endParaRPr lang="en-LT" sz="1600" b="1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B15C3E6-0E5E-DE7A-9F92-B9B224EEE7BE}"/>
              </a:ext>
            </a:extLst>
          </p:cNvPr>
          <p:cNvSpPr txBox="1">
            <a:spLocks/>
          </p:cNvSpPr>
          <p:nvPr/>
        </p:nvSpPr>
        <p:spPr>
          <a:xfrm>
            <a:off x="4898701" y="1928595"/>
            <a:ext cx="2442168" cy="12670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6"/>
              </a:buClr>
              <a:buFontTx/>
              <a:buNone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C"/>
              </a:buClr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 about </a:t>
            </a:r>
            <a:r>
              <a:rPr kumimoji="0" lang="en-GB" sz="1400" b="0" i="0" u="none" strike="noStrike" kern="1200" cap="none" spc="0" normalizeH="0" baseline="0" noProof="0" err="1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schemaless</a:t>
            </a: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ingestion, cleaning, and graph model.</a:t>
            </a:r>
            <a:endParaRPr kumimoji="0" lang="en-LT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F4315D01-A389-4FE3-7763-A39BED2E0093}"/>
              </a:ext>
            </a:extLst>
          </p:cNvPr>
          <p:cNvSpPr txBox="1">
            <a:spLocks/>
          </p:cNvSpPr>
          <p:nvPr/>
        </p:nvSpPr>
        <p:spPr>
          <a:xfrm>
            <a:off x="8161346" y="2225751"/>
            <a:ext cx="2687647" cy="10552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6"/>
              </a:buClr>
              <a:buFontTx/>
              <a:buNone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C"/>
              </a:buClr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Explore how CluedIn uses AI for enrichment, deduplication, and intelligent linking.</a:t>
            </a:r>
            <a:endParaRPr kumimoji="0" lang="en-LT" sz="1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14EE203B-A426-EED7-F886-AEF535E02C15}"/>
              </a:ext>
            </a:extLst>
          </p:cNvPr>
          <p:cNvSpPr txBox="1">
            <a:spLocks/>
          </p:cNvSpPr>
          <p:nvPr/>
        </p:nvSpPr>
        <p:spPr>
          <a:xfrm>
            <a:off x="4898700" y="5085623"/>
            <a:ext cx="2687647" cy="11549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6"/>
              </a:buClr>
              <a:buFontTx/>
              <a:buNone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C"/>
              </a:buClr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See how CluedIn works natively with Azure, Microsoft Purview, and Microsoft 365.</a:t>
            </a:r>
            <a:endParaRPr kumimoji="0" lang="en-LT" sz="1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6FA3A2B9-1DD5-CC3D-93A8-450E33D3F6C7}"/>
              </a:ext>
            </a:extLst>
          </p:cNvPr>
          <p:cNvSpPr txBox="1">
            <a:spLocks/>
          </p:cNvSpPr>
          <p:nvPr/>
        </p:nvSpPr>
        <p:spPr>
          <a:xfrm>
            <a:off x="8161345" y="5368810"/>
            <a:ext cx="2687647" cy="11549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6"/>
              </a:buClr>
              <a:buFontTx/>
              <a:buNone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C"/>
              </a:buClr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Integrate CluedIn into modern pipelines using Databricks and Azure for advanced analytics.</a:t>
            </a:r>
            <a:endParaRPr kumimoji="0" lang="en-LT" sz="1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5BAD325-3693-E1F0-09C5-25A12780111B}"/>
              </a:ext>
            </a:extLst>
          </p:cNvPr>
          <p:cNvGrpSpPr/>
          <p:nvPr/>
        </p:nvGrpSpPr>
        <p:grpSpPr>
          <a:xfrm>
            <a:off x="925258" y="2190665"/>
            <a:ext cx="528285" cy="502868"/>
            <a:chOff x="925258" y="2060306"/>
            <a:chExt cx="839661" cy="79926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307F96D-9ED3-9068-035C-13B982707A3C}"/>
                </a:ext>
              </a:extLst>
            </p:cNvPr>
            <p:cNvSpPr/>
            <p:nvPr/>
          </p:nvSpPr>
          <p:spPr>
            <a:xfrm>
              <a:off x="925258" y="2178532"/>
              <a:ext cx="681037" cy="68103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LT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314B8D-A037-FE3D-116A-BA34A1DFA423}"/>
                </a:ext>
              </a:extLst>
            </p:cNvPr>
            <p:cNvGrpSpPr/>
            <p:nvPr/>
          </p:nvGrpSpPr>
          <p:grpSpPr>
            <a:xfrm rot="2700000">
              <a:off x="981661" y="2060306"/>
              <a:ext cx="783258" cy="783258"/>
              <a:chOff x="7900737" y="1096903"/>
              <a:chExt cx="914400" cy="914400"/>
            </a:xfrm>
          </p:grpSpPr>
          <p:pic>
            <p:nvPicPr>
              <p:cNvPr id="21" name="Graphic 20" descr="Caret Up with solid fill">
                <a:extLst>
                  <a:ext uri="{FF2B5EF4-FFF2-40B4-BE49-F238E27FC236}">
                    <a16:creationId xmlns:a16="http://schemas.microsoft.com/office/drawing/2014/main" id="{3662D09E-4B18-4F3F-317F-3B5E767A3D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900737" y="1096903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C6262C73-BC99-FF48-4595-FD04C9488755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D808FA1-2E38-32D5-9FD5-68ABADF25FA6}"/>
              </a:ext>
            </a:extLst>
          </p:cNvPr>
          <p:cNvSpPr/>
          <p:nvPr/>
        </p:nvSpPr>
        <p:spPr>
          <a:xfrm>
            <a:off x="7851228" y="462455"/>
            <a:ext cx="3237186" cy="6148552"/>
          </a:xfrm>
          <a:prstGeom prst="rect">
            <a:avLst/>
          </a:prstGeom>
          <a:solidFill>
            <a:srgbClr val="FFFFFF">
              <a:alpha val="6862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CCCBC1-625F-B9E8-02AD-10E2D8E66E49}"/>
              </a:ext>
            </a:extLst>
          </p:cNvPr>
          <p:cNvSpPr/>
          <p:nvPr/>
        </p:nvSpPr>
        <p:spPr>
          <a:xfrm>
            <a:off x="4540470" y="3195685"/>
            <a:ext cx="3237186" cy="3415321"/>
          </a:xfrm>
          <a:prstGeom prst="rect">
            <a:avLst/>
          </a:prstGeom>
          <a:solidFill>
            <a:srgbClr val="FFFFFF">
              <a:alpha val="6862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982114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8CDB47-5A40-81D3-7088-9BE156317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8500" y="2902172"/>
            <a:ext cx="2135188" cy="679569"/>
          </a:xfrm>
        </p:spPr>
        <p:txBody>
          <a:bodyPr/>
          <a:lstStyle/>
          <a:p>
            <a:r>
              <a:rPr lang="en-LT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8CBB8-3595-2824-B04A-0B00FE24A1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59211" y="2239400"/>
            <a:ext cx="1570653" cy="679569"/>
          </a:xfrm>
        </p:spPr>
        <p:txBody>
          <a:bodyPr>
            <a:normAutofit/>
          </a:bodyPr>
          <a:lstStyle/>
          <a:p>
            <a:r>
              <a:rPr lang="en-LT" dirty="0"/>
              <a:t>Meet your team</a:t>
            </a:r>
          </a:p>
          <a:p>
            <a:endParaRPr lang="en-L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E6283-4649-DDFC-82F3-A020BF3A6E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73357" y="5264652"/>
            <a:ext cx="1756846" cy="679569"/>
          </a:xfrm>
        </p:spPr>
        <p:txBody>
          <a:bodyPr>
            <a:normAutofit fontScale="92500"/>
          </a:bodyPr>
          <a:lstStyle/>
          <a:p>
            <a:r>
              <a:rPr lang="en-LT" dirty="0"/>
              <a:t>Prepare for training session</a:t>
            </a:r>
          </a:p>
          <a:p>
            <a:endParaRPr lang="en-L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191CDC-7F0A-E64C-1DD3-FFC9A3277C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38454" y="2746537"/>
            <a:ext cx="1570653" cy="679569"/>
          </a:xfrm>
        </p:spPr>
        <p:txBody>
          <a:bodyPr>
            <a:normAutofit/>
          </a:bodyPr>
          <a:lstStyle/>
          <a:p>
            <a:r>
              <a:rPr lang="en-LT" dirty="0"/>
              <a:t>Training plan overview</a:t>
            </a:r>
          </a:p>
          <a:p>
            <a:endParaRPr lang="en-LT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C00500-344D-A89E-AEB9-2023702BE6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38454" y="5649994"/>
            <a:ext cx="1725767" cy="679569"/>
          </a:xfrm>
        </p:spPr>
        <p:txBody>
          <a:bodyPr>
            <a:normAutofit/>
          </a:bodyPr>
          <a:lstStyle/>
          <a:p>
            <a:r>
              <a:rPr lang="en-LT" dirty="0"/>
              <a:t>Key</a:t>
            </a:r>
            <a:br>
              <a:rPr lang="en-LT" dirty="0"/>
            </a:br>
            <a:r>
              <a:rPr lang="en-GB" dirty="0"/>
              <a:t>r</a:t>
            </a:r>
            <a:r>
              <a:rPr lang="en-LT" dirty="0"/>
              <a:t>esources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9809BD7-5C6A-9BB9-ECA3-AF001C6ED04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816553" y="4196687"/>
            <a:ext cx="1570653" cy="656699"/>
          </a:xfrm>
        </p:spPr>
        <p:txBody>
          <a:bodyPr>
            <a:normAutofit/>
          </a:bodyPr>
          <a:lstStyle/>
          <a:p>
            <a:r>
              <a:rPr lang="en-LT" dirty="0"/>
              <a:t>Training plan timeline</a:t>
            </a:r>
          </a:p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361923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110236-75F5-85CB-1600-BC6C77D01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6B3EAA8-30B9-F62F-18C7-F76DED796A01}"/>
              </a:ext>
            </a:extLst>
          </p:cNvPr>
          <p:cNvSpPr/>
          <p:nvPr/>
        </p:nvSpPr>
        <p:spPr>
          <a:xfrm>
            <a:off x="1185590" y="2701133"/>
            <a:ext cx="4658146" cy="2339614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schemeClr val="accent3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55A9E-270B-48E7-4765-87A963B2E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BD53AE-7240-4391-874D-1B91F412B7A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B1BD50-5C7E-3969-26D2-8EBDCEF0D81B}"/>
              </a:ext>
            </a:extLst>
          </p:cNvPr>
          <p:cNvSpPr txBox="1"/>
          <p:nvPr/>
        </p:nvSpPr>
        <p:spPr>
          <a:xfrm>
            <a:off x="2853045" y="3875993"/>
            <a:ext cx="2503125" cy="632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AI Customer Success Manager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439538-4DAE-CE9F-71DE-66BF2C8C799A}"/>
              </a:ext>
            </a:extLst>
          </p:cNvPr>
          <p:cNvSpPr txBox="1"/>
          <p:nvPr/>
        </p:nvSpPr>
        <p:spPr>
          <a:xfrm>
            <a:off x="2853045" y="3562337"/>
            <a:ext cx="2503125" cy="350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 Extrabold"/>
                <a:ea typeface="+mn-ea"/>
                <a:cs typeface="+mn-cs"/>
              </a:rPr>
              <a:t>Jocelyn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62175D-7EB3-5838-BEF8-04E4C5513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5327" y="3283207"/>
            <a:ext cx="1175465" cy="1175465"/>
          </a:xfrm>
          <a:prstGeom prst="rect">
            <a:avLst/>
          </a:prstGeom>
        </p:spPr>
      </p:pic>
      <p:sp>
        <p:nvSpPr>
          <p:cNvPr id="20" name="Rectangle: Rounded Corners 11">
            <a:extLst>
              <a:ext uri="{FF2B5EF4-FFF2-40B4-BE49-F238E27FC236}">
                <a16:creationId xmlns:a16="http://schemas.microsoft.com/office/drawing/2014/main" id="{F06BC1DA-658B-B413-9ABB-80907EAE5293}"/>
              </a:ext>
            </a:extLst>
          </p:cNvPr>
          <p:cNvSpPr/>
          <p:nvPr/>
        </p:nvSpPr>
        <p:spPr>
          <a:xfrm>
            <a:off x="6090650" y="2701133"/>
            <a:ext cx="4658146" cy="2339614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schemeClr val="accent3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2485DA-0954-0B14-3FD8-18AA737DB39E}"/>
              </a:ext>
            </a:extLst>
          </p:cNvPr>
          <p:cNvSpPr txBox="1"/>
          <p:nvPr/>
        </p:nvSpPr>
        <p:spPr>
          <a:xfrm>
            <a:off x="7758105" y="3875993"/>
            <a:ext cx="2503125" cy="350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AI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CluedIn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Trainer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FFD150-106E-23EC-CFAE-2A505B756FBF}"/>
              </a:ext>
            </a:extLst>
          </p:cNvPr>
          <p:cNvSpPr txBox="1"/>
          <p:nvPr/>
        </p:nvSpPr>
        <p:spPr>
          <a:xfrm>
            <a:off x="7758105" y="3562337"/>
            <a:ext cx="2503125" cy="350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 Extrabold"/>
                <a:ea typeface="+mn-ea"/>
                <a:cs typeface="+mn-cs"/>
              </a:rPr>
              <a:t>Matthew</a:t>
            </a:r>
          </a:p>
        </p:txBody>
      </p:sp>
      <p:pic>
        <p:nvPicPr>
          <p:cNvPr id="30" name="Picture 29" descr="A person smiling in a blue shirt&#10;&#10;AI-generated content may be incorrect.">
            <a:extLst>
              <a:ext uri="{FF2B5EF4-FFF2-40B4-BE49-F238E27FC236}">
                <a16:creationId xmlns:a16="http://schemas.microsoft.com/office/drawing/2014/main" id="{20618FD6-5080-7B9A-D95F-A1186AF24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387" y="3283207"/>
            <a:ext cx="1175465" cy="11754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FDBDAC2-7364-EC4A-6C96-E45FAF0DAB9D}"/>
              </a:ext>
            </a:extLst>
          </p:cNvPr>
          <p:cNvSpPr txBox="1"/>
          <p:nvPr/>
        </p:nvSpPr>
        <p:spPr>
          <a:xfrm>
            <a:off x="1130250" y="999023"/>
            <a:ext cx="68545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LT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Meet your CluedIn Team!</a:t>
            </a:r>
          </a:p>
        </p:txBody>
      </p:sp>
      <p:sp>
        <p:nvSpPr>
          <p:cNvPr id="33" name="Rectangular Callout 32">
            <a:extLst>
              <a:ext uri="{FF2B5EF4-FFF2-40B4-BE49-F238E27FC236}">
                <a16:creationId xmlns:a16="http://schemas.microsoft.com/office/drawing/2014/main" id="{D1CB159C-9B75-3211-7C80-5123284776C6}"/>
              </a:ext>
            </a:extLst>
          </p:cNvPr>
          <p:cNvSpPr/>
          <p:nvPr/>
        </p:nvSpPr>
        <p:spPr>
          <a:xfrm rot="466491">
            <a:off x="8800165" y="1776540"/>
            <a:ext cx="2262571" cy="1302292"/>
          </a:xfrm>
          <a:prstGeom prst="wedgeRectCallout">
            <a:avLst>
              <a:gd name="adj1" fmla="val -20218"/>
              <a:gd name="adj2" fmla="val 70332"/>
            </a:avLst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0B9C6E06-69A6-B45F-F221-0E851DDF0A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945">
            <a:off x="8801150" y="1915712"/>
            <a:ext cx="22606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346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Arrow: Right 16">
            <a:extLst>
              <a:ext uri="{FF2B5EF4-FFF2-40B4-BE49-F238E27FC236}">
                <a16:creationId xmlns:a16="http://schemas.microsoft.com/office/drawing/2014/main" id="{50B1FFDE-A911-2F66-44B1-764BEDBA2323}"/>
              </a:ext>
            </a:extLst>
          </p:cNvPr>
          <p:cNvSpPr/>
          <p:nvPr/>
        </p:nvSpPr>
        <p:spPr>
          <a:xfrm>
            <a:off x="5424707" y="2365200"/>
            <a:ext cx="1626118" cy="268070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BC8DF06-B918-C48B-4F44-B69463710B1A}"/>
              </a:ext>
            </a:extLst>
          </p:cNvPr>
          <p:cNvSpPr/>
          <p:nvPr/>
        </p:nvSpPr>
        <p:spPr>
          <a:xfrm>
            <a:off x="5424707" y="3220347"/>
            <a:ext cx="1626118" cy="268070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CF4F7A-9E2B-CB89-FC74-E0CF73C9953D}"/>
              </a:ext>
            </a:extLst>
          </p:cNvPr>
          <p:cNvSpPr/>
          <p:nvPr/>
        </p:nvSpPr>
        <p:spPr>
          <a:xfrm>
            <a:off x="-1" y="0"/>
            <a:ext cx="623776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834D0-2659-BD29-05F4-028FA12B8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9" y="687485"/>
            <a:ext cx="4359073" cy="8208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3200" b="1" dirty="0">
                <a:solidFill>
                  <a:schemeClr val="bg1"/>
                </a:solidFill>
              </a:rPr>
              <a:t>Who is this training designed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E12A2-0372-2D9B-C88F-AB1DACF87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348" y="2289897"/>
            <a:ext cx="4031659" cy="305421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GB" sz="1000" b="1" dirty="0"/>
              <a:t>Customer Success Manager</a:t>
            </a:r>
            <a:br>
              <a:rPr lang="en-GB" sz="1000" dirty="0"/>
            </a:br>
            <a:r>
              <a:rPr lang="en-GB" sz="1000" dirty="0"/>
              <a:t>Your main point of contact—here to ensure that you gain long-term value from CluedIn and receive full support with every new release</a:t>
            </a:r>
            <a:r>
              <a:rPr lang="en-US" sz="1000" dirty="0"/>
              <a:t>.</a:t>
            </a:r>
            <a:endParaRPr lang="en-GB" sz="1000" b="1" dirty="0"/>
          </a:p>
          <a:p>
            <a:pPr marL="0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GB" sz="1000" b="1" dirty="0"/>
              <a:t>CluedIn Trainer</a:t>
            </a:r>
            <a:br>
              <a:rPr lang="en-GB" sz="1000" dirty="0"/>
            </a:br>
            <a:r>
              <a:rPr lang="en-GB" sz="1000" dirty="0"/>
              <a:t>Your dedicated expert, guiding your team through foundational training on the CluedIn platform. Their role is to ensure you gain a clear, hands-on understanding of </a:t>
            </a:r>
            <a:r>
              <a:rPr lang="en-GB" sz="1000" dirty="0" err="1"/>
              <a:t>CluedIn’s</a:t>
            </a:r>
            <a:r>
              <a:rPr lang="en-GB" sz="1000" dirty="0"/>
              <a:t> core features, data management capabilities, and workflows</a:t>
            </a:r>
            <a:r>
              <a:rPr lang="en-US" sz="1000" dirty="0"/>
              <a:t>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0099B0-41E1-5BAA-9BD8-2479356FED2A}"/>
              </a:ext>
            </a:extLst>
          </p:cNvPr>
          <p:cNvSpPr txBox="1">
            <a:spLocks/>
          </p:cNvSpPr>
          <p:nvPr/>
        </p:nvSpPr>
        <p:spPr>
          <a:xfrm>
            <a:off x="1105137" y="2362715"/>
            <a:ext cx="3745159" cy="384424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2" rtl="0" eaLnBrk="1" latinLnBrk="0" hangingPunct="1">
              <a:lnSpc>
                <a:spcPts val="2800"/>
              </a:lnSpc>
              <a:spcBef>
                <a:spcPts val="999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2" indent="-228600" algn="l" defTabSz="914402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3" indent="-228600" algn="l" defTabSz="914402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399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4" indent="-228600" algn="l" defTabSz="914402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399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5" indent="-228600" algn="l" defTabSz="914402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399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7" indent="-228600" algn="l" defTabSz="91440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8" indent="-228600" algn="l" defTabSz="91440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9" indent="-228600" algn="l" defTabSz="91440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8" indent="-228600" algn="l" defTabSz="91440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Extrabold"/>
              </a:rPr>
              <a:t>Data Analyst / BA</a:t>
            </a:r>
            <a:b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Open Sans"/>
              </a:rPr>
            </a:b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2677C0">
                    <a:lumMod val="20000"/>
                    <a:lumOff val="80000"/>
                  </a:srgbClr>
                </a:solidFill>
                <a:effectLst/>
                <a:uLnTx/>
                <a:uFillTx/>
                <a:latin typeface="Open Sans"/>
              </a:rPr>
              <a:t>Understands how your data works and what’s needed to meet the business objectives</a:t>
            </a: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2677C0">
                    <a:lumMod val="20000"/>
                    <a:lumOff val="80000"/>
                  </a:srgbClr>
                </a:solidFill>
                <a:effectLst/>
                <a:uLnTx/>
                <a:uFillTx/>
                <a:latin typeface="Open Sans"/>
              </a:rPr>
              <a:t>, can provide requirements such as business rules.</a:t>
            </a:r>
          </a:p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Extrabold"/>
              </a:rPr>
              <a:t>Business User / Data Steward</a:t>
            </a:r>
            <a:br>
              <a: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Open Sans Extrabold"/>
              </a:rPr>
            </a:b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2677C0">
                    <a:lumMod val="20000"/>
                    <a:lumOff val="80000"/>
                  </a:srgbClr>
                </a:solidFill>
                <a:effectLst/>
                <a:uLnTx/>
                <a:uFillTx/>
                <a:latin typeface="Open Sans"/>
              </a:rPr>
              <a:t>Responsible for leveraging CluedIn to continuously uplift your data quality.</a:t>
            </a:r>
          </a:p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br>
              <a: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Open Sans Extrabold"/>
              </a:rPr>
            </a:br>
            <a:r>
              <a:rPr lang="en-GB" sz="1100" b="1" dirty="0">
                <a:solidFill>
                  <a:srgbClr val="FFFFFF"/>
                </a:solidFill>
              </a:rPr>
              <a:t>Data Architect &amp; Data Engineer</a:t>
            </a:r>
            <a:br>
              <a:rPr lang="en-GB" sz="1200" dirty="0">
                <a:solidFill>
                  <a:srgbClr val="FFFFFF">
                    <a:lumMod val="50000"/>
                  </a:srgbClr>
                </a:solidFill>
              </a:rPr>
            </a:br>
            <a:r>
              <a:rPr lang="en-US" sz="1050" dirty="0">
                <a:solidFill>
                  <a:srgbClr val="2677C0">
                    <a:lumMod val="20000"/>
                    <a:lumOff val="80000"/>
                  </a:srgbClr>
                </a:solidFill>
              </a:rPr>
              <a:t>Understands your data and what needs to be brought together to support the business objectives. </a:t>
            </a:r>
          </a:p>
          <a:p>
            <a:pPr marL="0" lvl="0" indent="0">
              <a:lnSpc>
                <a:spcPct val="120000"/>
              </a:lnSpc>
              <a:spcBef>
                <a:spcPts val="1200"/>
              </a:spcBef>
              <a:buClr>
                <a:srgbClr val="64CFBA"/>
              </a:buClr>
              <a:buNone/>
              <a:defRPr/>
            </a:pPr>
            <a:r>
              <a:rPr lang="en-GB" sz="1100" b="1" dirty="0">
                <a:solidFill>
                  <a:srgbClr val="FFFFFF"/>
                </a:solidFill>
              </a:rPr>
              <a:t>Product Owner</a:t>
            </a:r>
            <a:br>
              <a:rPr lang="en-GB" sz="1200" dirty="0">
                <a:solidFill>
                  <a:srgbClr val="FFFFFF">
                    <a:lumMod val="50000"/>
                  </a:srgbClr>
                </a:solidFill>
              </a:rPr>
            </a:br>
            <a:r>
              <a:rPr lang="en-US" sz="1050" dirty="0">
                <a:solidFill>
                  <a:srgbClr val="2677C0">
                    <a:lumMod val="20000"/>
                    <a:lumOff val="80000"/>
                  </a:srgbClr>
                </a:solidFill>
              </a:rPr>
              <a:t>Understands business objectives, becomes familiar with </a:t>
            </a:r>
            <a:r>
              <a:rPr lang="en-US" sz="1050" dirty="0" err="1">
                <a:solidFill>
                  <a:srgbClr val="2677C0">
                    <a:lumMod val="20000"/>
                    <a:lumOff val="80000"/>
                  </a:srgbClr>
                </a:solidFill>
              </a:rPr>
              <a:t>CluedIn</a:t>
            </a:r>
            <a:r>
              <a:rPr lang="en-US" sz="1050" dirty="0">
                <a:solidFill>
                  <a:srgbClr val="2677C0">
                    <a:lumMod val="20000"/>
                    <a:lumOff val="80000"/>
                  </a:srgbClr>
                </a:solidFill>
              </a:rPr>
              <a:t> functionality, and makes day-to-day decisions. </a:t>
            </a:r>
          </a:p>
          <a:p>
            <a:pPr marL="0" lvl="0" indent="0">
              <a:lnSpc>
                <a:spcPct val="120000"/>
              </a:lnSpc>
              <a:spcBef>
                <a:spcPts val="1200"/>
              </a:spcBef>
              <a:buClr>
                <a:srgbClr val="64CFBA"/>
              </a:buClr>
              <a:buNone/>
              <a:defRPr/>
            </a:pPr>
            <a:r>
              <a:rPr lang="en-GB" sz="1200" b="1" dirty="0">
                <a:solidFill>
                  <a:srgbClr val="FFFFFF"/>
                </a:solidFill>
              </a:rPr>
              <a:t>Project/Delivery Manager</a:t>
            </a:r>
            <a:br>
              <a:rPr lang="en-GB" sz="1400" dirty="0">
                <a:solidFill>
                  <a:srgbClr val="FFFFFF">
                    <a:lumMod val="50000"/>
                  </a:srgbClr>
                </a:solidFill>
              </a:rPr>
            </a:br>
            <a:r>
              <a:rPr lang="en-US" sz="1100" dirty="0">
                <a:solidFill>
                  <a:srgbClr val="2677C0">
                    <a:lumMod val="20000"/>
                    <a:lumOff val="80000"/>
                  </a:srgbClr>
                </a:solidFill>
              </a:rPr>
              <a:t>Understands business </a:t>
            </a:r>
            <a:r>
              <a:rPr lang="en-GB" sz="1100" dirty="0">
                <a:solidFill>
                  <a:srgbClr val="2677C0">
                    <a:lumMod val="20000"/>
                    <a:lumOff val="80000"/>
                  </a:srgbClr>
                </a:solidFill>
              </a:rPr>
              <a:t>milestones and deadlines, is able to monitor risks/issues and act upon escalations.</a:t>
            </a:r>
            <a:endParaRPr lang="en-GB" sz="1100" b="1" dirty="0">
              <a:solidFill>
                <a:srgbClr val="FFFFFF"/>
              </a:solidFill>
            </a:endParaRPr>
          </a:p>
          <a:p>
            <a:pPr marL="0" indent="0">
              <a:lnSpc>
                <a:spcPct val="120000"/>
              </a:lnSpc>
              <a:spcBef>
                <a:spcPts val="1200"/>
              </a:spcBef>
              <a:buClr>
                <a:srgbClr val="64CFBA"/>
              </a:buClr>
              <a:buNone/>
              <a:defRPr/>
            </a:pPr>
            <a:endParaRPr lang="en-US" sz="1050" dirty="0">
              <a:solidFill>
                <a:srgbClr val="2677C0">
                  <a:lumMod val="20000"/>
                  <a:lumOff val="80000"/>
                </a:srgbClr>
              </a:solidFill>
            </a:endParaRPr>
          </a:p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1050" b="0" i="0" u="none" strike="noStrike" kern="1200" cap="none" spc="0" normalizeH="0" baseline="0" noProof="0" dirty="0">
              <a:ln>
                <a:noFill/>
              </a:ln>
              <a:solidFill>
                <a:srgbClr val="2677C0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</a:endParaRPr>
          </a:p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srgbClr val="2677C0">
                  <a:lumMod val="20000"/>
                  <a:lumOff val="80000"/>
                </a:srgbClr>
              </a:solidFill>
              <a:effectLst/>
              <a:uLnTx/>
              <a:uFillTx/>
              <a:latin typeface="Open Sans Extrabold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27FA007A-B332-81B3-403E-678C10E84BBD}"/>
              </a:ext>
            </a:extLst>
          </p:cNvPr>
          <p:cNvSpPr/>
          <p:nvPr/>
        </p:nvSpPr>
        <p:spPr>
          <a:xfrm>
            <a:off x="-1" y="2435297"/>
            <a:ext cx="936316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C9D79323-60F8-F29B-EC88-3AF9ED28D56E}"/>
              </a:ext>
            </a:extLst>
          </p:cNvPr>
          <p:cNvSpPr/>
          <p:nvPr/>
        </p:nvSpPr>
        <p:spPr>
          <a:xfrm>
            <a:off x="-1" y="3172408"/>
            <a:ext cx="936316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0E0925-FA80-F884-BB65-2936B617F669}"/>
              </a:ext>
            </a:extLst>
          </p:cNvPr>
          <p:cNvSpPr txBox="1"/>
          <p:nvPr/>
        </p:nvSpPr>
        <p:spPr>
          <a:xfrm>
            <a:off x="6867934" y="1766230"/>
            <a:ext cx="43590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srgbClr val="37373A">
                    <a:lumMod val="50000"/>
                  </a:srgbClr>
                </a:solidFill>
                <a:effectLst/>
                <a:uLnTx/>
                <a:uFillTx/>
                <a:latin typeface="Open Sans"/>
              </a:rPr>
              <a:t>Who we bring to help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37373A">
                  <a:lumMod val="50000"/>
                </a:srgbClr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0D944F07-6E0A-1FFA-3CAB-38F2CE96E10E}"/>
              </a:ext>
            </a:extLst>
          </p:cNvPr>
          <p:cNvSpPr/>
          <p:nvPr/>
        </p:nvSpPr>
        <p:spPr>
          <a:xfrm>
            <a:off x="-1" y="4180074"/>
            <a:ext cx="936316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831BD76D-4B3F-608F-D89B-5AAFB08F43B1}"/>
              </a:ext>
            </a:extLst>
          </p:cNvPr>
          <p:cNvSpPr/>
          <p:nvPr/>
        </p:nvSpPr>
        <p:spPr>
          <a:xfrm>
            <a:off x="0" y="4840533"/>
            <a:ext cx="960614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1D5EE083-62E1-FBF4-B3E9-5F824719CBDA}"/>
              </a:ext>
            </a:extLst>
          </p:cNvPr>
          <p:cNvSpPr txBox="1">
            <a:spLocks/>
          </p:cNvSpPr>
          <p:nvPr/>
        </p:nvSpPr>
        <p:spPr>
          <a:xfrm>
            <a:off x="8610600" y="6176963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BD53AE-7240-4391-874D-1B91F412B7A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A8CDED"/>
                </a:solidFill>
                <a:effectLst/>
                <a:uLnTx/>
                <a:uFillTx/>
                <a:latin typeface="Open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A8CDED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6" name="Rectangle: Rounded Corners 2">
            <a:extLst>
              <a:ext uri="{FF2B5EF4-FFF2-40B4-BE49-F238E27FC236}">
                <a16:creationId xmlns:a16="http://schemas.microsoft.com/office/drawing/2014/main" id="{F244BEA2-8A89-1181-BA0B-7822BF7C0770}"/>
              </a:ext>
            </a:extLst>
          </p:cNvPr>
          <p:cNvSpPr/>
          <p:nvPr/>
        </p:nvSpPr>
        <p:spPr>
          <a:xfrm>
            <a:off x="6867934" y="5129983"/>
            <a:ext cx="4359073" cy="862850"/>
          </a:xfrm>
          <a:prstGeom prst="roundRect">
            <a:avLst>
              <a:gd name="adj" fmla="val 7345"/>
            </a:avLst>
          </a:prstGeom>
          <a:solidFill>
            <a:srgbClr val="ACB3F1">
              <a:alpha val="3372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 Extrabold"/>
              </a:rPr>
              <a:t>	Multiple roles can be covered by the same 	person.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/>
              </a:rPr>
              <a:t>These </a:t>
            </a:r>
            <a:r>
              <a:rPr lang="en-US" sz="1100" dirty="0">
                <a:solidFill>
                  <a:schemeClr val="tx2"/>
                </a:solidFill>
                <a:latin typeface="Open Sans"/>
              </a:rPr>
              <a:t>are just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/>
              </a:rPr>
              <a:t>our recommendations.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Open Sans"/>
              <a:cs typeface="Arial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F6EE9A9-0DF1-A907-F7E7-A01193F37C45}"/>
              </a:ext>
            </a:extLst>
          </p:cNvPr>
          <p:cNvSpPr/>
          <p:nvPr/>
        </p:nvSpPr>
        <p:spPr>
          <a:xfrm>
            <a:off x="0" y="5561408"/>
            <a:ext cx="960614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pic>
        <p:nvPicPr>
          <p:cNvPr id="8" name="Graphic 7" descr="Information with solid fill">
            <a:extLst>
              <a:ext uri="{FF2B5EF4-FFF2-40B4-BE49-F238E27FC236}">
                <a16:creationId xmlns:a16="http://schemas.microsoft.com/office/drawing/2014/main" id="{6D4924E6-DDA0-A134-B6CA-F8F81D5D09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07066" y="5344291"/>
            <a:ext cx="434233" cy="43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42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BCBBF-3FEB-AB1A-1264-8FC5E9AC5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01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4AE9A-6263-076E-50CB-C39F98189D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LT" dirty="0"/>
              <a:t>CluedIn training</a:t>
            </a:r>
          </a:p>
        </p:txBody>
      </p:sp>
    </p:spTree>
    <p:extLst>
      <p:ext uri="{BB962C8B-B14F-4D97-AF65-F5344CB8AC3E}">
        <p14:creationId xmlns:p14="http://schemas.microsoft.com/office/powerpoint/2010/main" val="619281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972F4A62-C835-A963-6512-A47691EE9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0" t="48" r="9226" b="10224"/>
          <a:stretch>
            <a:fillRect/>
          </a:stretch>
        </p:blipFill>
        <p:spPr>
          <a:xfrm flipH="1">
            <a:off x="0" y="-1"/>
            <a:ext cx="6229184" cy="68580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DBF767-DE87-B8DF-E18C-FB5D2F1C5164}"/>
              </a:ext>
            </a:extLst>
          </p:cNvPr>
          <p:cNvSpPr/>
          <p:nvPr/>
        </p:nvSpPr>
        <p:spPr>
          <a:xfrm rot="10800000">
            <a:off x="0" y="-3669"/>
            <a:ext cx="6229184" cy="4282899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99000">
                <a:schemeClr val="tx1">
                  <a:lumMod val="95000"/>
                  <a:lumOff val="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5EF08D-9F85-01F4-220F-A2F7F8EB6B72}"/>
              </a:ext>
            </a:extLst>
          </p:cNvPr>
          <p:cNvSpPr txBox="1"/>
          <p:nvPr/>
        </p:nvSpPr>
        <p:spPr>
          <a:xfrm>
            <a:off x="6701225" y="1635369"/>
            <a:ext cx="4888660" cy="2040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80"/>
              </a:lnSpc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This training plan is designed to give </a:t>
            </a:r>
            <a:b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a comprehensive overview of </a:t>
            </a:r>
            <a:r>
              <a:rPr lang="en-GB" sz="1400" dirty="0" err="1">
                <a:latin typeface="Arial" panose="020B0604020202020204" pitchFamily="34" charset="0"/>
                <a:cs typeface="Arial" panose="020B0604020202020204" pitchFamily="34" charset="0"/>
              </a:rPr>
              <a:t>CluedIn’s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core features and to ensure you become confident, self-sufficient users of the platform.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680"/>
              </a:lnSpc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680"/>
              </a:lnSpc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With a structured approach, your CluedIn Trainer will help you master key functionality, enabling you to independently manage and optimize your solution for long-term success.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ts val="16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6722D6-D177-38A5-7510-70EB25823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486" y="785344"/>
            <a:ext cx="4556612" cy="1712196"/>
          </a:xfrm>
        </p:spPr>
        <p:txBody>
          <a:bodyPr>
            <a:normAutofit/>
          </a:bodyPr>
          <a:lstStyle/>
          <a:p>
            <a:pPr>
              <a:lnSpc>
                <a:spcPts val="4800"/>
              </a:lnSpc>
            </a:pPr>
            <a:r>
              <a:rPr lang="en-US" sz="4800" dirty="0">
                <a:solidFill>
                  <a:schemeClr val="bg1"/>
                </a:solidFill>
              </a:rPr>
              <a:t>Training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4800" dirty="0">
                <a:solidFill>
                  <a:schemeClr val="bg1"/>
                </a:solidFill>
              </a:rPr>
              <a:t>Goal</a:t>
            </a:r>
          </a:p>
        </p:txBody>
      </p:sp>
      <p:sp>
        <p:nvSpPr>
          <p:cNvPr id="11" name="Rectangle: Rounded Corners 2">
            <a:extLst>
              <a:ext uri="{FF2B5EF4-FFF2-40B4-BE49-F238E27FC236}">
                <a16:creationId xmlns:a16="http://schemas.microsoft.com/office/drawing/2014/main" id="{28D4B812-07BB-E851-24C9-D5A2A055572B}"/>
              </a:ext>
            </a:extLst>
          </p:cNvPr>
          <p:cNvSpPr/>
          <p:nvPr/>
        </p:nvSpPr>
        <p:spPr>
          <a:xfrm>
            <a:off x="6789761" y="4075541"/>
            <a:ext cx="4633415" cy="2188781"/>
          </a:xfrm>
          <a:prstGeom prst="roundRect">
            <a:avLst>
              <a:gd name="adj" fmla="val 7345"/>
            </a:avLst>
          </a:prstGeom>
          <a:solidFill>
            <a:srgbClr val="ACB3F1">
              <a:alpha val="3372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 Extrabold"/>
              </a:rPr>
              <a:t>	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Open Sans"/>
              <a:cs typeface="Arial"/>
            </a:endParaRPr>
          </a:p>
        </p:txBody>
      </p:sp>
      <p:pic>
        <p:nvPicPr>
          <p:cNvPr id="12" name="Graphic 11" descr="Information with solid fill">
            <a:extLst>
              <a:ext uri="{FF2B5EF4-FFF2-40B4-BE49-F238E27FC236}">
                <a16:creationId xmlns:a16="http://schemas.microsoft.com/office/drawing/2014/main" id="{38F5148F-FE6C-0846-6BE8-C1973DA17B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59300" y="4388416"/>
            <a:ext cx="367439" cy="3674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1340B1-CAD3-24D3-80CA-328C30CFDBF3}"/>
              </a:ext>
            </a:extLst>
          </p:cNvPr>
          <p:cNvSpPr txBox="1"/>
          <p:nvPr/>
        </p:nvSpPr>
        <p:spPr>
          <a:xfrm>
            <a:off x="7103183" y="4816353"/>
            <a:ext cx="4190339" cy="1041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540"/>
              </a:lnSpc>
            </a:pPr>
            <a:r>
              <a:rPr lang="en-US" sz="1200" b="1" dirty="0">
                <a:solidFill>
                  <a:schemeClr val="tx2"/>
                </a:solidFill>
              </a:rPr>
              <a:t>Note: </a:t>
            </a:r>
            <a:r>
              <a:rPr lang="en-GB" sz="1200" dirty="0">
                <a:solidFill>
                  <a:schemeClr val="tx2"/>
                </a:solidFill>
              </a:rPr>
              <a:t>This training is intended to build a solid understanding of </a:t>
            </a:r>
            <a:r>
              <a:rPr lang="en-GB" sz="1200" dirty="0" err="1">
                <a:solidFill>
                  <a:schemeClr val="tx2"/>
                </a:solidFill>
              </a:rPr>
              <a:t>CluedIn’s</a:t>
            </a:r>
            <a:r>
              <a:rPr lang="en-GB" sz="1200" dirty="0">
                <a:solidFill>
                  <a:schemeClr val="tx2"/>
                </a:solidFill>
              </a:rPr>
              <a:t> capabilities. It is not an implementation exercise—the focus is on learning how the platform works, and not on configuring or deploying it for your specific use case.</a:t>
            </a:r>
            <a:endParaRPr lang="en-US" sz="1200" dirty="0">
              <a:solidFill>
                <a:schemeClr val="tx2"/>
              </a:solidFill>
            </a:endParaRP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7DB6AB27-6585-402A-CB22-D34CAEB4C95C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854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FDE4F-677E-ED5E-98F7-A75D60C16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T" dirty="0"/>
              <a:t>02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E2F84-7CD3-4F2E-0651-ED6FE39F04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LT" dirty="0"/>
              <a:t>Training plan overview</a:t>
            </a:r>
          </a:p>
        </p:txBody>
      </p:sp>
    </p:spTree>
    <p:extLst>
      <p:ext uri="{BB962C8B-B14F-4D97-AF65-F5344CB8AC3E}">
        <p14:creationId xmlns:p14="http://schemas.microsoft.com/office/powerpoint/2010/main" val="2183694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B408E02-B14F-E0CD-48E5-CCC1E5460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955184"/>
              </p:ext>
            </p:extLst>
          </p:nvPr>
        </p:nvGraphicFramePr>
        <p:xfrm>
          <a:off x="0" y="0"/>
          <a:ext cx="12192000" cy="6999460"/>
        </p:xfrm>
        <a:graphic>
          <a:graphicData uri="http://schemas.openxmlformats.org/drawingml/2006/table">
            <a:tbl>
              <a:tblPr/>
              <a:tblGrid>
                <a:gridCol w="1931158">
                  <a:extLst>
                    <a:ext uri="{9D8B030D-6E8A-4147-A177-3AD203B41FA5}">
                      <a16:colId xmlns:a16="http://schemas.microsoft.com/office/drawing/2014/main" val="561790247"/>
                    </a:ext>
                  </a:extLst>
                </a:gridCol>
                <a:gridCol w="5577007">
                  <a:extLst>
                    <a:ext uri="{9D8B030D-6E8A-4147-A177-3AD203B41FA5}">
                      <a16:colId xmlns:a16="http://schemas.microsoft.com/office/drawing/2014/main" val="2420230740"/>
                    </a:ext>
                  </a:extLst>
                </a:gridCol>
                <a:gridCol w="3519226">
                  <a:extLst>
                    <a:ext uri="{9D8B030D-6E8A-4147-A177-3AD203B41FA5}">
                      <a16:colId xmlns:a16="http://schemas.microsoft.com/office/drawing/2014/main" val="3852162383"/>
                    </a:ext>
                  </a:extLst>
                </a:gridCol>
                <a:gridCol w="1164609">
                  <a:extLst>
                    <a:ext uri="{9D8B030D-6E8A-4147-A177-3AD203B41FA5}">
                      <a16:colId xmlns:a16="http://schemas.microsoft.com/office/drawing/2014/main" val="3900040446"/>
                    </a:ext>
                  </a:extLst>
                </a:gridCol>
              </a:tblGrid>
              <a:tr h="560370"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PHASE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OBJECTIVE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DOCUMENTATION LINKS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SESSION DURATION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165747"/>
                  </a:ext>
                </a:extLst>
              </a:tr>
              <a:tr h="52175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 Data ingestion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rtl="0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how to bring data into </a:t>
                      </a:r>
                      <a:r>
                        <a:rPr lang="en-US" sz="900" b="0" i="0" u="none" strike="noStrike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CluedIn</a:t>
                      </a: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from a variety of data sources (such as files, databases, endpoints, or crawlers) and transform it into golden records.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3"/>
                        </a:rPr>
                        <a:t>Ingest data | CluedIn Documentation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hr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7027829"/>
                  </a:ext>
                </a:extLst>
              </a:tr>
              <a:tr h="68273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 Search &amp; golden records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</a:t>
                      </a:r>
                      <a:r>
                        <a:rPr lang="en-US" sz="900" b="0" i="0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how to use the search capabilities in </a:t>
                      </a:r>
                      <a:r>
                        <a:rPr lang="en-US" sz="900" b="0" i="0" kern="12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CluedIn</a:t>
                      </a:r>
                      <a:r>
                        <a:rPr lang="en-US" sz="900" b="0" i="0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to efficiently find the golden records you need.</a:t>
                      </a:r>
                    </a:p>
                    <a:p>
                      <a:pPr marL="171450" indent="-171450"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Understand what a golden record is, how it is generated, and how you can control the sources contributing to a golden record.</a:t>
                      </a:r>
                      <a:endParaRPr lang="en-GB" sz="900" b="0" i="0" u="none" strike="noStrike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4"/>
                        </a:rPr>
                        <a:t>Search | CluedIn Documentation</a:t>
                      </a:r>
                      <a:endParaRPr lang="en-GB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5"/>
                        </a:rPr>
                        <a:t>Golden records | CluedIn Documentation</a:t>
                      </a:r>
                      <a:endParaRPr lang="en-GB" sz="10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4950708"/>
                  </a:ext>
                </a:extLst>
              </a:tr>
              <a:tr h="421376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 Data transformation: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en-GB" sz="900" b="0" i="0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Learn how to clean and standardize your data, ensuring accuracy, consistency, and trust at scale.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GB" sz="105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789364"/>
                  </a:ext>
                </a:extLst>
              </a:tr>
              <a:tr h="4676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 Clean projects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how clean projects provides a safe way to manually correct data, ensuring accuracy with complete control.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hlinkClick r:id="rId6"/>
                        </a:rPr>
                        <a:t>Clean data | </a:t>
                      </a:r>
                      <a:r>
                        <a:rPr lang="en-US" sz="1000" dirty="0" err="1">
                          <a:hlinkClick r:id="rId6"/>
                        </a:rPr>
                        <a:t>CluedIn</a:t>
                      </a:r>
                      <a:r>
                        <a:rPr lang="en-US" sz="1000" dirty="0">
                          <a:hlinkClick r:id="rId6"/>
                        </a:rPr>
                        <a:t> Documentation</a:t>
                      </a:r>
                      <a:endParaRPr lang="en-US" sz="1000" dirty="0"/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071285"/>
                  </a:ext>
                </a:extLst>
              </a:tr>
              <a:tr h="4676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 Rules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how to automate cleaning, normalization, tagging, and more using flexible rules that keep your data consistent and trusted.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7"/>
                        </a:rPr>
                        <a:t>Create rules | CluedIn Documentation</a:t>
                      </a:r>
                      <a:endParaRPr lang="en-GB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2527518"/>
                  </a:ext>
                </a:extLst>
              </a:tr>
              <a:tr h="935255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 Tagging &amp; monitoring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how tags allow you to add metadata labels to records, which can drive automation, filtering, and reporting.</a:t>
                      </a:r>
                    </a:p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how the monitoring provides insight into what is happening with your records and helps you quickly identify issues.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8"/>
                        </a:rPr>
                        <a:t>Working with Tags on Golden Records and Data Parts | </a:t>
                      </a:r>
                      <a:r>
                        <a:rPr lang="en-US" sz="1000" dirty="0" err="1">
                          <a:latin typeface="Arial" panose="020B0604020202020204" pitchFamily="34" charset="0"/>
                          <a:cs typeface="Arial" panose="020B0604020202020204" pitchFamily="34" charset="0"/>
                          <a:hlinkClick r:id="rId8"/>
                        </a:rPr>
                        <a:t>CluedIn</a:t>
                      </a: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8"/>
                        </a:rPr>
                        <a:t> Documentation</a:t>
                      </a: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9"/>
                        </a:rPr>
                        <a:t>Monitoring | CluedIn Documentation</a:t>
                      </a:r>
                      <a:endParaRPr lang="en-GB" sz="10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1581169"/>
                  </a:ext>
                </a:extLst>
              </a:tr>
              <a:tr h="414019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 Deduplication: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Discover how to identify and merge duplicate records into unique, trusted golden records with full control.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0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GB" sz="10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GB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7643773"/>
                  </a:ext>
                </a:extLst>
              </a:tr>
              <a:tr h="25478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4.1 Identifiers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GB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how identifiers are used to define the uniqueness of golden records, ensuring that related data from different sources is unified under consistent, unique identifiers.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hlinkClick r:id="rId10"/>
                        </a:rPr>
                        <a:t>Identifiers | </a:t>
                      </a:r>
                      <a:r>
                        <a:rPr lang="en-US" sz="1000" dirty="0" err="1">
                          <a:hlinkClick r:id="rId10"/>
                        </a:rPr>
                        <a:t>CluedIn</a:t>
                      </a:r>
                      <a:r>
                        <a:rPr lang="en-US" sz="1000" dirty="0">
                          <a:hlinkClick r:id="rId10"/>
                        </a:rPr>
                        <a:t> Documentation</a:t>
                      </a:r>
                      <a:endParaRPr lang="en-US" sz="1000" dirty="0"/>
                    </a:p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hlinkClick r:id="rId11"/>
                        </a:rPr>
                        <a:t>Building a single customer view | CluedIn Documentation</a:t>
                      </a:r>
                      <a:endParaRPr lang="en-GB" sz="10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2564177"/>
                  </a:ext>
                </a:extLst>
              </a:tr>
              <a:tr h="4676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4.2 Deduplication project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how to create a deduplication project that allows you to check for duplicates that belong to a certain business domain.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dirty="0">
                          <a:hlinkClick r:id="rId12"/>
                        </a:rPr>
                        <a:t>Deduplicate data | </a:t>
                      </a:r>
                      <a:r>
                        <a:rPr lang="en-US" sz="1000" dirty="0" err="1">
                          <a:hlinkClick r:id="rId12"/>
                        </a:rPr>
                        <a:t>CluedIn</a:t>
                      </a:r>
                      <a:r>
                        <a:rPr lang="en-US" sz="1000" dirty="0">
                          <a:hlinkClick r:id="rId12"/>
                        </a:rPr>
                        <a:t> Documentation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876875"/>
                  </a:ext>
                </a:extLst>
              </a:tr>
              <a:tr h="4676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 Enrichment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how to add valuable external context to your records, turning partial data into complete golden records.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13"/>
                        </a:rPr>
                        <a:t>Enricher | CluedIn Documentation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  <a:p>
                      <a:pPr algn="l" fontAlgn="b"/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920079"/>
                  </a:ext>
                </a:extLst>
              </a:tr>
              <a:tr h="4676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 Streaming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Understand how to set up near real-time data pipelines that automatically deliver golden records to your target systems.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14"/>
                        </a:rPr>
                        <a:t>Streams | CluedIn Documentation</a:t>
                      </a:r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  <a:p>
                      <a:pPr algn="l" fontAlgn="b"/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3927514"/>
                  </a:ext>
                </a:extLst>
              </a:tr>
              <a:tr h="729585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000" b="1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 Microsoft integrations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Gain a high-level understanding of the available integrations and how these will: automate most of the features available in Microsoft, make the system easier to use, and give you a native feel between </a:t>
                      </a:r>
                      <a:r>
                        <a:rPr lang="en-US" sz="900" b="0" i="0" u="none" strike="noStrike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CluedIn</a:t>
                      </a:r>
                      <a:r>
                        <a:rPr lang="en-US" sz="9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Microsoft platforms.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dirty="0">
                          <a:latin typeface="Arial" panose="020B0604020202020204" pitchFamily="34" charset="0"/>
                          <a:cs typeface="Arial" panose="020B0604020202020204" pitchFamily="34" charset="0"/>
                          <a:hlinkClick r:id="rId15"/>
                        </a:rPr>
                        <a:t>Microsoft Integration | CluedIn Documentation</a:t>
                      </a:r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 hrs</a:t>
                      </a:r>
                    </a:p>
                    <a:p>
                      <a:pPr algn="l" fontAlgn="b"/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35122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796453"/>
      </p:ext>
    </p:extLst>
  </p:cSld>
  <p:clrMapOvr>
    <a:masterClrMapping/>
  </p:clrMapOvr>
</p:sld>
</file>

<file path=ppt/theme/theme1.xml><?xml version="1.0" encoding="utf-8"?>
<a:theme xmlns:a="http://schemas.openxmlformats.org/drawingml/2006/main" name="CluedIn-theme-2025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heme-2025" id="{267905ED-446D-714C-B32E-B3F20864594D}" vid="{40375CDF-7EDD-0E4C-B0DD-C2926B597CDF}"/>
    </a:ext>
  </a:extLst>
</a:theme>
</file>

<file path=ppt/theme/theme2.xml><?xml version="1.0" encoding="utf-8"?>
<a:theme xmlns:a="http://schemas.openxmlformats.org/drawingml/2006/main" name="CluedIn-Training-Template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raining-Template" id="{4AB2BF91-4B3B-42C1-80D3-522EA1E16EF3}" vid="{39B73A42-8235-443F-B85A-81DD6BCA187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2516</TotalTime>
  <Words>1160</Words>
  <Application>Microsoft Office PowerPoint</Application>
  <PresentationFormat>Widescreen</PresentationFormat>
  <Paragraphs>164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Aptos</vt:lpstr>
      <vt:lpstr>Arial</vt:lpstr>
      <vt:lpstr>Calibri</vt:lpstr>
      <vt:lpstr>Open Sans</vt:lpstr>
      <vt:lpstr>Open Sans bold</vt:lpstr>
      <vt:lpstr>Open Sans Extrabold</vt:lpstr>
      <vt:lpstr>CluedIn-theme-2025</vt:lpstr>
      <vt:lpstr>CluedIn-Training-Template</vt:lpstr>
      <vt:lpstr>PowerPoint Presentation</vt:lpstr>
      <vt:lpstr>PowerPoint Presentation</vt:lpstr>
      <vt:lpstr>PowerPoint Presentation</vt:lpstr>
      <vt:lpstr>PowerPoint Presentation</vt:lpstr>
      <vt:lpstr>Who is this training designed for?</vt:lpstr>
      <vt:lpstr>01</vt:lpstr>
      <vt:lpstr>Training Goal</vt:lpstr>
      <vt:lpstr>02</vt:lpstr>
      <vt:lpstr>PowerPoint Presentation</vt:lpstr>
      <vt:lpstr>03</vt:lpstr>
      <vt:lpstr>PowerPoint Presentation</vt:lpstr>
      <vt:lpstr>04</vt:lpstr>
      <vt:lpstr>How to prepare for the training sessions:</vt:lpstr>
      <vt:lpstr>Key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Margeaux dos Santos</dc:creator>
  <cp:lastModifiedBy>Iryna Sushko</cp:lastModifiedBy>
  <cp:revision>34</cp:revision>
  <dcterms:created xsi:type="dcterms:W3CDTF">2025-09-09T09:57:06Z</dcterms:created>
  <dcterms:modified xsi:type="dcterms:W3CDTF">2025-09-17T13:52:20Z</dcterms:modified>
</cp:coreProperties>
</file>

<file path=docProps/thumbnail.jpeg>
</file>